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32" r:id="rId2"/>
    <p:sldId id="332" r:id="rId3"/>
    <p:sldId id="265" r:id="rId4"/>
    <p:sldId id="260" r:id="rId5"/>
    <p:sldId id="261" r:id="rId6"/>
    <p:sldId id="509" r:id="rId7"/>
    <p:sldId id="334" r:id="rId8"/>
    <p:sldId id="417" r:id="rId9"/>
    <p:sldId id="430" r:id="rId10"/>
    <p:sldId id="431" r:id="rId11"/>
    <p:sldId id="568" r:id="rId12"/>
    <p:sldId id="716" r:id="rId13"/>
    <p:sldId id="660" r:id="rId14"/>
    <p:sldId id="717" r:id="rId15"/>
    <p:sldId id="718" r:id="rId16"/>
    <p:sldId id="719" r:id="rId17"/>
    <p:sldId id="603" r:id="rId18"/>
    <p:sldId id="720" r:id="rId19"/>
    <p:sldId id="721" r:id="rId20"/>
    <p:sldId id="722" r:id="rId21"/>
    <p:sldId id="723" r:id="rId22"/>
    <p:sldId id="724" r:id="rId23"/>
    <p:sldId id="725" r:id="rId24"/>
    <p:sldId id="726" r:id="rId25"/>
    <p:sldId id="727" r:id="rId26"/>
    <p:sldId id="728" r:id="rId27"/>
    <p:sldId id="729" r:id="rId28"/>
    <p:sldId id="730" r:id="rId29"/>
    <p:sldId id="731" r:id="rId30"/>
    <p:sldId id="732" r:id="rId31"/>
    <p:sldId id="733" r:id="rId32"/>
    <p:sldId id="734" r:id="rId33"/>
    <p:sldId id="735" r:id="rId34"/>
    <p:sldId id="736" r:id="rId35"/>
    <p:sldId id="737" r:id="rId36"/>
    <p:sldId id="738" r:id="rId37"/>
    <p:sldId id="739" r:id="rId38"/>
    <p:sldId id="740" r:id="rId39"/>
    <p:sldId id="741" r:id="rId40"/>
    <p:sldId id="742" r:id="rId41"/>
    <p:sldId id="743" r:id="rId42"/>
    <p:sldId id="744" r:id="rId43"/>
    <p:sldId id="745" r:id="rId44"/>
    <p:sldId id="746" r:id="rId45"/>
    <p:sldId id="747" r:id="rId46"/>
    <p:sldId id="748" r:id="rId47"/>
    <p:sldId id="749" r:id="rId48"/>
    <p:sldId id="750" r:id="rId49"/>
    <p:sldId id="751" r:id="rId50"/>
    <p:sldId id="752" r:id="rId51"/>
    <p:sldId id="753" r:id="rId52"/>
    <p:sldId id="754" r:id="rId53"/>
    <p:sldId id="755" r:id="rId54"/>
    <p:sldId id="756" r:id="rId55"/>
    <p:sldId id="757" r:id="rId56"/>
    <p:sldId id="758" r:id="rId57"/>
    <p:sldId id="759" r:id="rId58"/>
    <p:sldId id="760" r:id="rId59"/>
    <p:sldId id="761" r:id="rId60"/>
    <p:sldId id="762" r:id="rId61"/>
    <p:sldId id="763" r:id="rId62"/>
    <p:sldId id="647" r:id="rId63"/>
    <p:sldId id="707" r:id="rId64"/>
    <p:sldId id="764" r:id="rId65"/>
    <p:sldId id="765" r:id="rId66"/>
    <p:sldId id="766" r:id="rId67"/>
    <p:sldId id="767" r:id="rId68"/>
    <p:sldId id="768" r:id="rId69"/>
    <p:sldId id="769" r:id="rId70"/>
    <p:sldId id="770" r:id="rId71"/>
    <p:sldId id="771" r:id="rId72"/>
    <p:sldId id="772" r:id="rId73"/>
    <p:sldId id="333" r:id="rId74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2" autoAdjust="0"/>
    <p:restoredTop sz="95503" autoAdjust="0"/>
  </p:normalViewPr>
  <p:slideViewPr>
    <p:cSldViewPr>
      <p:cViewPr varScale="1">
        <p:scale>
          <a:sx n="71" d="100"/>
          <a:sy n="71" d="100"/>
        </p:scale>
        <p:origin x="466" y="58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Símbolos utilizados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Neste conteúdo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30BCD57-1882-4725-890E-F77039297474}" type="presOf" srcId="{E8410AD7-19DE-4F08-BB13-EA41E12790CF}" destId="{EB347714-FF18-405B-AE05-B4F9A4050DCA}" srcOrd="0" destOrd="0" presId="urn:microsoft.com/office/officeart/2005/8/layout/vList2"/>
    <dgm:cxn modelId="{7F0454C2-75CD-474A-B764-83893524863F}" type="presOf" srcId="{1BBA2A66-B48B-47F8-AC9A-FEDAC4AB3E0A}" destId="{3C0ED75A-A021-4542-B6B5-5DFD76A6914B}" srcOrd="0" destOrd="0" presId="urn:microsoft.com/office/officeart/2005/8/layout/vList2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D006E179-9777-4B81-9D89-5ECD46BEF44F}" type="presOf" srcId="{5C25F760-6E7D-4397-8CC9-960701F6FE08}" destId="{4931F37B-104A-4A59-90FE-C5DA76E085D6}" srcOrd="0" destOrd="0" presId="urn:microsoft.com/office/officeart/2005/8/layout/vList2"/>
    <dgm:cxn modelId="{7271373D-0DC5-4C23-ABF9-8DE241102101}" type="presParOf" srcId="{3C0ED75A-A021-4542-B6B5-5DFD76A6914B}" destId="{EB347714-FF18-405B-AE05-B4F9A4050DCA}" srcOrd="0" destOrd="0" presId="urn:microsoft.com/office/officeart/2005/8/layout/vList2"/>
    <dgm:cxn modelId="{4D3CC6A2-BF30-47A4-9F5A-71E16CB9332D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Referências Bibliográficas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404801BD-0228-4CEE-AD68-B25CA8CB2425}" type="presOf" srcId="{E8410AD7-19DE-4F08-BB13-EA41E12790CF}" destId="{EB347714-FF18-405B-AE05-B4F9A4050DCA}" srcOrd="0" destOrd="0" presId="urn:microsoft.com/office/officeart/2005/8/layout/vList2"/>
    <dgm:cxn modelId="{B4D4BCB3-B1C6-43E4-A6F5-99825AA51DAA}" type="presOf" srcId="{5C25F760-6E7D-4397-8CC9-960701F6FE08}" destId="{4931F37B-104A-4A59-90FE-C5DA76E085D6}" srcOrd="0" destOrd="0" presId="urn:microsoft.com/office/officeart/2005/8/layout/vList2"/>
    <dgm:cxn modelId="{BB13FDB0-320F-40D0-B15D-2C4525DDE541}" type="presOf" srcId="{1BBA2A66-B48B-47F8-AC9A-FEDAC4AB3E0A}" destId="{3C0ED75A-A021-4542-B6B5-5DFD76A6914B}" srcOrd="0" destOrd="0" presId="urn:microsoft.com/office/officeart/2005/8/layout/vList2"/>
    <dgm:cxn modelId="{B24FBB25-E198-432D-B461-1F4F90E8A57C}" type="presParOf" srcId="{3C0ED75A-A021-4542-B6B5-5DFD76A6914B}" destId="{EB347714-FF18-405B-AE05-B4F9A4050DCA}" srcOrd="0" destOrd="0" presId="urn:microsoft.com/office/officeart/2005/8/layout/vList2"/>
    <dgm:cxn modelId="{C66FEE1F-FF59-438B-9C22-819893110204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Construção do conhecimento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Introdução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9360B3D6-9984-49C3-80FA-A93FB8C5B52A}" type="presOf" srcId="{E8410AD7-19DE-4F08-BB13-EA41E12790CF}" destId="{EB347714-FF18-405B-AE05-B4F9A4050DCA}" srcOrd="0" destOrd="0" presId="urn:microsoft.com/office/officeart/2005/8/layout/vList2"/>
    <dgm:cxn modelId="{A302D611-A05F-4AB9-977A-C53FF18C8868}" type="presOf" srcId="{1BBA2A66-B48B-47F8-AC9A-FEDAC4AB3E0A}" destId="{3C0ED75A-A021-4542-B6B5-5DFD76A6914B}" srcOrd="0" destOrd="0" presId="urn:microsoft.com/office/officeart/2005/8/layout/vList2"/>
    <dgm:cxn modelId="{7E620863-F719-4652-B595-5FF64C30F6D2}" type="presOf" srcId="{5C25F760-6E7D-4397-8CC9-960701F6FE08}" destId="{4931F37B-104A-4A59-90FE-C5DA76E085D6}" srcOrd="0" destOrd="0" presId="urn:microsoft.com/office/officeart/2005/8/layout/vList2"/>
    <dgm:cxn modelId="{F94831B5-F150-4150-BC2D-ADB6C550C845}" type="presParOf" srcId="{3C0ED75A-A021-4542-B6B5-5DFD76A6914B}" destId="{EB347714-FF18-405B-AE05-B4F9A4050DCA}" srcOrd="0" destOrd="0" presId="urn:microsoft.com/office/officeart/2005/8/layout/vList2"/>
    <dgm:cxn modelId="{A0C706D8-6268-413F-BF37-B095012C0A6C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Construção do conhecimento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Introdução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FC963C2A-C650-4829-83C8-3FA9CB16C1DB}" type="presOf" srcId="{5C25F760-6E7D-4397-8CC9-960701F6FE08}" destId="{4931F37B-104A-4A59-90FE-C5DA76E085D6}" srcOrd="0" destOrd="0" presId="urn:microsoft.com/office/officeart/2005/8/layout/vList2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00B3EA05-B65E-49AF-8D3C-D2CE777F58C1}" type="presOf" srcId="{E8410AD7-19DE-4F08-BB13-EA41E12790CF}" destId="{EB347714-FF18-405B-AE05-B4F9A4050DCA}" srcOrd="0" destOrd="0" presId="urn:microsoft.com/office/officeart/2005/8/layout/vList2"/>
    <dgm:cxn modelId="{5F7458D7-A990-4CD9-B6BF-7007B3EF2308}" type="presOf" srcId="{1BBA2A66-B48B-47F8-AC9A-FEDAC4AB3E0A}" destId="{3C0ED75A-A021-4542-B6B5-5DFD76A6914B}" srcOrd="0" destOrd="0" presId="urn:microsoft.com/office/officeart/2005/8/layout/vList2"/>
    <dgm:cxn modelId="{1DAC0079-DFA6-4A30-AA6B-AD690A4FE9C1}" type="presParOf" srcId="{3C0ED75A-A021-4542-B6B5-5DFD76A6914B}" destId="{EB347714-FF18-405B-AE05-B4F9A4050DCA}" srcOrd="0" destOrd="0" presId="urn:microsoft.com/office/officeart/2005/8/layout/vList2"/>
    <dgm:cxn modelId="{43C07097-0BE9-4380-B9A6-9B5073F4C1C3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6135"/>
          <a:ext cx="307612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Símbolos utilizados</a:t>
          </a:r>
          <a:endParaRPr lang="pt-BR" sz="1900" kern="1200" dirty="0"/>
        </a:p>
      </dsp:txBody>
      <dsp:txXfrm>
        <a:off x="22246" y="28381"/>
        <a:ext cx="3031635" cy="411223"/>
      </dsp:txXfrm>
    </dsp:sp>
    <dsp:sp modelId="{4931F37B-104A-4A59-90FE-C5DA76E085D6}">
      <dsp:nvSpPr>
        <dsp:cNvPr id="0" name=""/>
        <dsp:cNvSpPr/>
      </dsp:nvSpPr>
      <dsp:spPr>
        <a:xfrm>
          <a:off x="0" y="461850"/>
          <a:ext cx="307612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500" kern="1200" dirty="0" smtClean="0"/>
            <a:t>Neste conteúdo</a:t>
          </a:r>
          <a:endParaRPr lang="pt-BR" sz="1500" kern="1200" dirty="0"/>
        </a:p>
      </dsp:txBody>
      <dsp:txXfrm>
        <a:off x="0" y="461850"/>
        <a:ext cx="3076127" cy="314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6135"/>
          <a:ext cx="307612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Referências Bibliográficas</a:t>
          </a:r>
          <a:endParaRPr lang="pt-BR" sz="1900" kern="1200" dirty="0"/>
        </a:p>
      </dsp:txBody>
      <dsp:txXfrm>
        <a:off x="22246" y="28381"/>
        <a:ext cx="3031635" cy="411223"/>
      </dsp:txXfrm>
    </dsp:sp>
    <dsp:sp modelId="{4931F37B-104A-4A59-90FE-C5DA76E085D6}">
      <dsp:nvSpPr>
        <dsp:cNvPr id="0" name=""/>
        <dsp:cNvSpPr/>
      </dsp:nvSpPr>
      <dsp:spPr>
        <a:xfrm>
          <a:off x="0" y="461850"/>
          <a:ext cx="307612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1500" kern="1200" dirty="0"/>
        </a:p>
      </dsp:txBody>
      <dsp:txXfrm>
        <a:off x="0" y="461850"/>
        <a:ext cx="3076127" cy="31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26407"/>
          <a:ext cx="3076127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Construção do conhecimento</a:t>
          </a:r>
          <a:endParaRPr lang="pt-BR" sz="1800" kern="1200" dirty="0"/>
        </a:p>
      </dsp:txBody>
      <dsp:txXfrm>
        <a:off x="21075" y="47482"/>
        <a:ext cx="3033977" cy="389580"/>
      </dsp:txXfrm>
    </dsp:sp>
    <dsp:sp modelId="{4931F37B-104A-4A59-90FE-C5DA76E085D6}">
      <dsp:nvSpPr>
        <dsp:cNvPr id="0" name=""/>
        <dsp:cNvSpPr/>
      </dsp:nvSpPr>
      <dsp:spPr>
        <a:xfrm>
          <a:off x="0" y="458137"/>
          <a:ext cx="3076127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Introdução</a:t>
          </a:r>
          <a:endParaRPr lang="pt-BR" sz="1400" kern="1200" dirty="0"/>
        </a:p>
      </dsp:txBody>
      <dsp:txXfrm>
        <a:off x="0" y="458137"/>
        <a:ext cx="3076127" cy="298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26407"/>
          <a:ext cx="3076127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Construção do conhecimento</a:t>
          </a:r>
          <a:endParaRPr lang="pt-BR" sz="1800" kern="1200" dirty="0"/>
        </a:p>
      </dsp:txBody>
      <dsp:txXfrm>
        <a:off x="21075" y="47482"/>
        <a:ext cx="3033977" cy="389580"/>
      </dsp:txXfrm>
    </dsp:sp>
    <dsp:sp modelId="{4931F37B-104A-4A59-90FE-C5DA76E085D6}">
      <dsp:nvSpPr>
        <dsp:cNvPr id="0" name=""/>
        <dsp:cNvSpPr/>
      </dsp:nvSpPr>
      <dsp:spPr>
        <a:xfrm>
          <a:off x="0" y="458137"/>
          <a:ext cx="3076127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Introdução</a:t>
          </a:r>
          <a:endParaRPr lang="pt-BR" sz="1400" kern="1200" dirty="0"/>
        </a:p>
      </dsp:txBody>
      <dsp:txXfrm>
        <a:off x="0" y="458137"/>
        <a:ext cx="3076127" cy="298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70C2-435F-480A-9E8A-718A05BABD61}" type="datetimeFigureOut">
              <a:rPr lang="pt-BR" smtClean="0"/>
              <a:t>14/02/2021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0FC5E-261C-4E4F-917B-883B78CDF3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865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FC5E-261C-4E4F-917B-883B78CDF33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14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3077284"/>
            <a:ext cx="5829300" cy="212336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72050" y="396703"/>
            <a:ext cx="1543050" cy="8452203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96703"/>
            <a:ext cx="4514850" cy="8452203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735" y="4198588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4290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615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1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2901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483770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483770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1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81288" y="394409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2901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42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14/02/2021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343150" y="9181398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914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24.png"/><Relationship Id="rId10" Type="http://schemas.microsoft.com/office/2007/relationships/diagramDrawing" Target="../diagrams/drawing4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hyperlink" Target="http://www.youtube.com/c/JMarySystems/playlists?view_as=subscriber" TargetMode="External"/><Relationship Id="rId7" Type="http://schemas.openxmlformats.org/officeDocument/2006/relationships/image" Target="../media/image3.png"/><Relationship Id="rId12" Type="http://schemas.openxmlformats.org/officeDocument/2006/relationships/hyperlink" Target="mailto:jmarysystems@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hyperlink" Target="http://www.jmarysystems.com.br/" TargetMode="External"/><Relationship Id="rId5" Type="http://schemas.openxmlformats.org/officeDocument/2006/relationships/hyperlink" Target="https://github.com/jmarysystems?tab=repositories" TargetMode="External"/><Relationship Id="rId10" Type="http://schemas.openxmlformats.org/officeDocument/2006/relationships/hyperlink" Target="http://www.jmarysystems.com.br/Perguntas_e_Respostas/Perguntas_e_Respostas.html" TargetMode="External"/><Relationship Id="rId4" Type="http://schemas.openxmlformats.org/officeDocument/2006/relationships/hyperlink" Target="http://www.jmarysystems.com.br/Leitura_e_Aprendizagem/Leitura_e_Aprendizagem.html" TargetMode="Externa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e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jpe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jpe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jpe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jpe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jpe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jpe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jpeg"/><Relationship Id="rId21" Type="http://schemas.openxmlformats.org/officeDocument/2006/relationships/image" Target="../media/image24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jpe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jpe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.jpe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6.jpeg"/><Relationship Id="rId4" Type="http://schemas.openxmlformats.org/officeDocument/2006/relationships/diagramData" Target="../diagrams/data2.xml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.jpeg"/><Relationship Id="rId7" Type="http://schemas.openxmlformats.org/officeDocument/2006/relationships/diagramData" Target="../diagrams/data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microsoft.com/office/2007/relationships/diagramDrawing" Target="../diagrams/drawing3.xml"/><Relationship Id="rId5" Type="http://schemas.openxmlformats.org/officeDocument/2006/relationships/hyperlink" Target="https://www.youtube.com/watch?v=BoMmj_Xt-pk" TargetMode="External"/><Relationship Id="rId10" Type="http://schemas.openxmlformats.org/officeDocument/2006/relationships/diagramColors" Target="../diagrams/colors3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7203488"/>
            <a:ext cx="1643074" cy="2286016"/>
          </a:xfrm>
          <a:prstGeom prst="rect">
            <a:avLst/>
          </a:prstGeom>
          <a:noFill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ruz 2"/>
          <p:cNvSpPr/>
          <p:nvPr/>
        </p:nvSpPr>
        <p:spPr>
          <a:xfrm>
            <a:off x="4378214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3794740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0" name="Cruz 1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ruz 2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3283136" y="7203488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4789317" y="7203488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Retângulo 1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428604" y="4146384"/>
            <a:ext cx="6331628" cy="4335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endParaRPr lang="pt-BR" sz="2800" b="1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pt-BR" sz="2800" dirty="0" smtClean="0"/>
              <a:t>Planejamento </a:t>
            </a:r>
            <a:r>
              <a:rPr lang="pt-BR" sz="2800" dirty="0"/>
              <a:t>estratégico</a:t>
            </a:r>
            <a:r>
              <a:rPr lang="pt-BR" sz="2800" b="1" dirty="0" smtClean="0">
                <a:latin typeface="+mj-lt"/>
                <a:ea typeface="+mj-ea"/>
                <a:cs typeface="+mj-cs"/>
              </a:rPr>
              <a:t>.</a:t>
            </a:r>
            <a:endParaRPr lang="pt-BR" sz="2800" b="1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pt-BR" sz="2800" b="1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pt-BR" sz="2800" b="1" dirty="0">
                <a:latin typeface="+mj-lt"/>
                <a:ea typeface="+mj-ea"/>
                <a:cs typeface="+mj-cs"/>
              </a:rPr>
              <a:t>P</a:t>
            </a:r>
            <a:r>
              <a:rPr lang="pt-BR" sz="2800" dirty="0" smtClean="0"/>
              <a:t>rincipais </a:t>
            </a:r>
            <a:r>
              <a:rPr lang="pt-BR" sz="2800" dirty="0"/>
              <a:t>tipos de organização</a:t>
            </a:r>
            <a:r>
              <a:rPr lang="pt-BR" sz="2800" b="1" dirty="0" smtClean="0">
                <a:latin typeface="+mj-lt"/>
                <a:ea typeface="+mj-ea"/>
                <a:cs typeface="+mj-cs"/>
              </a:rPr>
              <a:t>.</a:t>
            </a:r>
            <a:endParaRPr lang="pt-BR" sz="2800" b="1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pt-BR" sz="2800" b="1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pt-BR" sz="2800" dirty="0" smtClean="0"/>
              <a:t>Modelo </a:t>
            </a:r>
            <a:r>
              <a:rPr lang="pt-BR" sz="2800" dirty="0"/>
              <a:t>de empresas: individual, microempresas, pequenas empresas e empresas de grande porte</a:t>
            </a:r>
            <a:r>
              <a:rPr lang="pt-BR" sz="2800" b="1" dirty="0" smtClean="0">
                <a:latin typeface="+mj-lt"/>
                <a:ea typeface="+mj-ea"/>
                <a:cs typeface="+mj-cs"/>
              </a:rPr>
              <a:t>. </a:t>
            </a:r>
            <a:endParaRPr lang="pt-BR" sz="2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24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4065637" y="1197556"/>
            <a:ext cx="306017" cy="2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4299366" y="1111420"/>
            <a:ext cx="17203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smtClean="0"/>
              <a:t>Baixe este projeto em Java no Github.</a:t>
            </a:r>
            <a:endParaRPr lang="pt-BR" sz="1300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pic>
        <p:nvPicPr>
          <p:cNvPr id="59394" name="Picture 2" descr="Resultado de imagem para Planejamento estratégic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513003"/>
            <a:ext cx="5099963" cy="31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827" y="2017017"/>
            <a:ext cx="761447" cy="5791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Retângulo 4"/>
          <p:cNvSpPr/>
          <p:nvPr/>
        </p:nvSpPr>
        <p:spPr>
          <a:xfrm>
            <a:off x="5445343" y="2310504"/>
            <a:ext cx="109138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600" b="1" dirty="0" smtClean="0"/>
              <a:t>3</a:t>
            </a:r>
            <a:endParaRPr lang="pt-BR" sz="9600" dirty="0"/>
          </a:p>
        </p:txBody>
      </p:sp>
      <p:sp>
        <p:nvSpPr>
          <p:cNvPr id="6" name="Retângulo 5"/>
          <p:cNvSpPr/>
          <p:nvPr/>
        </p:nvSpPr>
        <p:spPr>
          <a:xfrm>
            <a:off x="5562817" y="2591473"/>
            <a:ext cx="785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PARTE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603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1" name="Retângulo de cantos arredondados 20"/>
          <p:cNvSpPr/>
          <p:nvPr/>
        </p:nvSpPr>
        <p:spPr>
          <a:xfrm>
            <a:off x="384070" y="2373489"/>
            <a:ext cx="6063113" cy="22373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Não se esqueça que em cada unidade você encontrará um vídeo que deverá ser assistido no momento </a:t>
            </a:r>
            <a:r>
              <a:rPr lang="pt-BR" sz="1400" dirty="0" smtClean="0"/>
              <a:t>indicado. 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Este </a:t>
            </a:r>
            <a:r>
              <a:rPr lang="pt-BR" sz="1400" dirty="0"/>
              <a:t>vídeo irá complementar </a:t>
            </a:r>
            <a:r>
              <a:rPr lang="pt-BR" sz="1400" dirty="0" smtClean="0"/>
              <a:t>este conteúdo a </a:t>
            </a:r>
            <a:r>
              <a:rPr lang="pt-BR" sz="1400" dirty="0"/>
              <a:t>fim de ampliar, ainda mais, o seu conhecimento acerca do tema tratado em cada unidade.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Ao </a:t>
            </a:r>
            <a:r>
              <a:rPr lang="pt-BR" sz="1400" dirty="0"/>
              <a:t>final de cada unidade você deverá realizar as </a:t>
            </a:r>
            <a:r>
              <a:rPr lang="pt-BR" sz="1400" dirty="0" smtClean="0"/>
              <a:t>atividades.</a:t>
            </a:r>
            <a:endParaRPr lang="pt-BR" sz="1400" dirty="0"/>
          </a:p>
        </p:txBody>
      </p:sp>
      <p:grpSp>
        <p:nvGrpSpPr>
          <p:cNvPr id="20" name="Grupo 19"/>
          <p:cNvGrpSpPr/>
          <p:nvPr/>
        </p:nvGrpSpPr>
        <p:grpSpPr>
          <a:xfrm>
            <a:off x="377263" y="1824796"/>
            <a:ext cx="6063113" cy="548692"/>
            <a:chOff x="355490" y="3223492"/>
            <a:chExt cx="6063113" cy="548692"/>
          </a:xfrm>
        </p:grpSpPr>
        <p:sp>
          <p:nvSpPr>
            <p:cNvPr id="22" name="Retângulo de cantos arredondados 21"/>
            <p:cNvSpPr/>
            <p:nvPr/>
          </p:nvSpPr>
          <p:spPr>
            <a:xfrm>
              <a:off x="355490" y="32234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Fique atento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 rotWithShape="1">
            <a:blip r:embed="rId4"/>
            <a:srcRect l="9375" t="7251" r="12500" b="8375"/>
            <a:stretch/>
          </p:blipFill>
          <p:spPr>
            <a:xfrm>
              <a:off x="395371" y="3242417"/>
              <a:ext cx="585357" cy="515040"/>
            </a:xfrm>
            <a:prstGeom prst="rect">
              <a:avLst/>
            </a:prstGeom>
          </p:spPr>
        </p:pic>
      </p:grpSp>
      <p:sp>
        <p:nvSpPr>
          <p:cNvPr id="24" name="Retângulo de cantos arredondados 23"/>
          <p:cNvSpPr/>
          <p:nvPr/>
        </p:nvSpPr>
        <p:spPr>
          <a:xfrm>
            <a:off x="384070" y="6465168"/>
            <a:ext cx="6063113" cy="30963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Uma pequena observação que quero deixar para você é: </a:t>
            </a:r>
            <a:endParaRPr lang="pt-BR" sz="1400" dirty="0" smtClean="0"/>
          </a:p>
          <a:p>
            <a:pPr algn="just"/>
            <a:endParaRPr lang="pt-BR" sz="1400" dirty="0" smtClean="0"/>
          </a:p>
          <a:p>
            <a:pPr algn="just"/>
            <a:r>
              <a:rPr lang="pt-BR" sz="1400" dirty="0" smtClean="0"/>
              <a:t>caso </a:t>
            </a:r>
            <a:r>
              <a:rPr lang="pt-BR" sz="1400" dirty="0"/>
              <a:t>não tenha visto por completo a Unidade </a:t>
            </a:r>
            <a:r>
              <a:rPr lang="pt-BR" sz="1400" dirty="0" smtClean="0"/>
              <a:t>anterior, </a:t>
            </a:r>
            <a:r>
              <a:rPr lang="pt-BR" sz="1400" dirty="0"/>
              <a:t>é importante que você retorne e estude totalmente essa unidade.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A nossas disciplinas são construídas </a:t>
            </a:r>
            <a:r>
              <a:rPr lang="pt-BR" sz="1400" dirty="0"/>
              <a:t>em cima de uma sequência lógica de assuntos.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Todos </a:t>
            </a:r>
            <a:r>
              <a:rPr lang="pt-BR" sz="1400" dirty="0"/>
              <a:t>eles têm como objetivo desenvolver o seu raciocínio lógico.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Isto </a:t>
            </a:r>
            <a:r>
              <a:rPr lang="pt-BR" sz="1400" dirty="0"/>
              <a:t>significa que se você avançar de unidade sem concluí-la, pode ter seu desenvolvimento comprometido. </a:t>
            </a:r>
            <a:endParaRPr lang="pt-BR" sz="1400" dirty="0" smtClean="0"/>
          </a:p>
          <a:p>
            <a:pPr algn="just"/>
            <a:endParaRPr lang="pt-BR" sz="1400" dirty="0"/>
          </a:p>
        </p:txBody>
      </p:sp>
      <p:grpSp>
        <p:nvGrpSpPr>
          <p:cNvPr id="25" name="Grupo 24"/>
          <p:cNvGrpSpPr/>
          <p:nvPr/>
        </p:nvGrpSpPr>
        <p:grpSpPr>
          <a:xfrm>
            <a:off x="390227" y="5916476"/>
            <a:ext cx="6056956" cy="548692"/>
            <a:chOff x="378577" y="7574744"/>
            <a:chExt cx="6029604" cy="548692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78577" y="7574744"/>
              <a:ext cx="602960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Fica a dica</a:t>
              </a:r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700" y="7586053"/>
              <a:ext cx="806181" cy="525499"/>
            </a:xfrm>
            <a:prstGeom prst="rect">
              <a:avLst/>
            </a:prstGeom>
          </p:spPr>
        </p:pic>
      </p:grpSp>
      <p:sp>
        <p:nvSpPr>
          <p:cNvPr id="28" name="Cruz 27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ruz 2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1" name="Retângulo 3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35" name="Diagrama 34"/>
          <p:cNvGraphicFramePr/>
          <p:nvPr>
            <p:extLst/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3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5339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Definir a importância do planejamento estratégico e sua importância para sua organização;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Explicar como esta estratégia irá auxiliar o empreendedor a tirar suas ideias do papel e colocá-las em prática;</a:t>
            </a:r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Aplicar e analisar o processo e, caso necessário, compor novas estratégias para atingir o objetivo da empresa;</a:t>
            </a:r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Entender as diferenças entre os diversos tipos de empresa. 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OBJETIVOS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2261803" cy="380115"/>
            <a:chOff x="303101" y="1051243"/>
            <a:chExt cx="2261803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2261803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1597546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Objetivo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239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600" b="1" dirty="0"/>
              <a:t>Planejamento </a:t>
            </a:r>
            <a:r>
              <a:rPr lang="pt-BR" sz="1600" b="1" dirty="0" smtClean="0"/>
              <a:t>estratégico</a:t>
            </a:r>
            <a:endParaRPr lang="pt-BR" sz="1600" b="1" dirty="0"/>
          </a:p>
          <a:p>
            <a:pPr fontAlgn="base"/>
            <a:r>
              <a:rPr lang="pt-BR" sz="1400" dirty="0" smtClean="0"/>
              <a:t>Análise </a:t>
            </a:r>
            <a:r>
              <a:rPr lang="pt-BR" sz="1400" dirty="0"/>
              <a:t>de mercado</a:t>
            </a:r>
          </a:p>
          <a:p>
            <a:pPr fontAlgn="base"/>
            <a:r>
              <a:rPr lang="pt-BR" sz="1400" dirty="0" smtClean="0"/>
              <a:t>Análise </a:t>
            </a:r>
            <a:r>
              <a:rPr lang="pt-BR" sz="1400" dirty="0"/>
              <a:t>de cenários</a:t>
            </a:r>
          </a:p>
          <a:p>
            <a:pPr fontAlgn="base"/>
            <a:r>
              <a:rPr lang="pt-BR" sz="1400" dirty="0" smtClean="0"/>
              <a:t>Análise </a:t>
            </a:r>
            <a:r>
              <a:rPr lang="pt-BR" sz="1400" dirty="0"/>
              <a:t>ambiental (micro e macroambiente)</a:t>
            </a:r>
          </a:p>
          <a:p>
            <a:pPr fontAlgn="base"/>
            <a:r>
              <a:rPr lang="pt-BR" sz="1400" dirty="0" smtClean="0"/>
              <a:t>Aprendendo </a:t>
            </a:r>
            <a:r>
              <a:rPr lang="pt-BR" sz="1400" dirty="0"/>
              <a:t>a construir a Matriz SWOT</a:t>
            </a:r>
          </a:p>
          <a:p>
            <a:pPr fontAlgn="base"/>
            <a:r>
              <a:rPr lang="pt-BR" sz="1400" dirty="0" smtClean="0"/>
              <a:t>A </a:t>
            </a:r>
            <a:r>
              <a:rPr lang="pt-BR" sz="1400" dirty="0"/>
              <a:t>importância da criatividade e inovação para a criação de produtos e </a:t>
            </a:r>
            <a:r>
              <a:rPr lang="pt-BR" sz="1400" dirty="0" smtClean="0"/>
              <a:t>serviço.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600" b="1" dirty="0"/>
              <a:t>Principais tipos de organização</a:t>
            </a:r>
          </a:p>
          <a:p>
            <a:pPr fontAlgn="base"/>
            <a:r>
              <a:rPr lang="pt-BR" sz="1400" dirty="0" smtClean="0"/>
              <a:t>Indústria</a:t>
            </a:r>
            <a:r>
              <a:rPr lang="pt-BR" sz="1400" dirty="0"/>
              <a:t>, comércio e serviço</a:t>
            </a:r>
          </a:p>
          <a:p>
            <a:pPr fontAlgn="base"/>
            <a:r>
              <a:rPr lang="pt-BR" sz="1400" dirty="0" smtClean="0"/>
              <a:t>Governamental </a:t>
            </a:r>
            <a:r>
              <a:rPr lang="pt-BR" sz="1400" dirty="0"/>
              <a:t>ou Estatal</a:t>
            </a:r>
          </a:p>
          <a:p>
            <a:pPr fontAlgn="base"/>
            <a:r>
              <a:rPr lang="pt-BR" sz="1400" dirty="0" smtClean="0"/>
              <a:t>Empresa </a:t>
            </a:r>
            <a:r>
              <a:rPr lang="pt-BR" sz="1400" dirty="0"/>
              <a:t>não </a:t>
            </a:r>
            <a:r>
              <a:rPr lang="pt-BR" sz="1400" dirty="0" smtClean="0"/>
              <a:t>governamental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600" b="1" dirty="0"/>
              <a:t>Modelo de empresas: </a:t>
            </a:r>
            <a:endParaRPr lang="pt-BR" sz="1600" b="1" dirty="0" smtClean="0"/>
          </a:p>
          <a:p>
            <a:pPr fontAlgn="base"/>
            <a:r>
              <a:rPr lang="pt-BR" sz="1400" dirty="0" smtClean="0"/>
              <a:t>individual</a:t>
            </a:r>
            <a:r>
              <a:rPr lang="pt-BR" sz="1400" dirty="0"/>
              <a:t>, </a:t>
            </a:r>
            <a:endParaRPr lang="pt-BR" sz="1400" dirty="0" smtClean="0"/>
          </a:p>
          <a:p>
            <a:pPr fontAlgn="base"/>
            <a:r>
              <a:rPr lang="pt-BR" sz="1400" dirty="0" smtClean="0"/>
              <a:t>microempresas</a:t>
            </a:r>
            <a:r>
              <a:rPr lang="pt-BR" sz="1400" dirty="0"/>
              <a:t>, </a:t>
            </a:r>
            <a:endParaRPr lang="pt-BR" sz="1400" dirty="0" smtClean="0"/>
          </a:p>
          <a:p>
            <a:pPr fontAlgn="base"/>
            <a:r>
              <a:rPr lang="pt-BR" sz="1400" dirty="0" smtClean="0"/>
              <a:t>pequenas </a:t>
            </a:r>
            <a:r>
              <a:rPr lang="pt-BR" sz="1400" dirty="0"/>
              <a:t>empresas e empresas de grande </a:t>
            </a:r>
            <a:r>
              <a:rPr lang="pt-BR" sz="1400" dirty="0" smtClean="0"/>
              <a:t>porte.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OBJETIVOS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2261803" cy="380115"/>
            <a:chOff x="303101" y="1051243"/>
            <a:chExt cx="2261803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2261803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1597546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Objetivo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23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a empresa sobreviver e se sustentar, é necessário um planejamento estratégico de suas decisões e ações. Da mesma forma, um empreendedor que tem uma excelente ideia e deseja colocá-la em prática também precisa planejar suas ações, como o momento em que elas serão colocadas em prática, qual o público-alvo de seu negócio, dentre outras decisões que precisam ser tomadas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Nesse sentido, é possível dizer que ele precisa se planejar. Dessa forma, o planejamento estratégico vai ao encontro desta necessidade, uma vez que pretende auxiliar o empreendedor a tomar decisões estratégicas.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planejamento é um conhecimento que deve ser contínuo, constante e aplicado às decisões estratégicas que a empresa deve tomar.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 conhecimento é uma característica dos dias atuais e de um mundo em constante mudança. Sendo assim, o empreendedor deve estar em </a:t>
            </a:r>
            <a:r>
              <a:rPr lang="pt-BR" sz="1400" b="1" dirty="0"/>
              <a:t>constante aprendizado</a:t>
            </a:r>
            <a:r>
              <a:rPr lang="pt-BR" sz="1400" dirty="0"/>
              <a:t> para planejar e administrar a sua empresa.</a:t>
            </a:r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57346" name="Picture 2" descr="Resultado de imagem para Planejamento estratégi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5" y="1793670"/>
            <a:ext cx="5331111" cy="27992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52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CITANDO</a:t>
            </a:r>
            <a:endParaRPr lang="pt-BR" sz="1400" dirty="0"/>
          </a:p>
          <a:p>
            <a:pPr fontAlgn="base"/>
            <a:r>
              <a:rPr lang="pt-BR" sz="1400" dirty="0"/>
              <a:t>[...] a necessidade de um aprendizado contínuo e constante consiste em uma característica de um mundo em constante mudança, cujo aprendizado adquirido fica obsoleto rapidamente. </a:t>
            </a:r>
          </a:p>
          <a:p>
            <a:pPr fontAlgn="base"/>
            <a:r>
              <a:rPr lang="pt-BR" sz="1400" b="1" dirty="0"/>
              <a:t>Fonte</a:t>
            </a:r>
            <a:r>
              <a:rPr lang="pt-BR" sz="1400" dirty="0"/>
              <a:t>: DINIZ, </a:t>
            </a:r>
            <a:r>
              <a:rPr lang="pt-BR" sz="1400" i="1" dirty="0"/>
              <a:t>A Arte de Empreender</a:t>
            </a:r>
            <a:r>
              <a:rPr lang="pt-BR" sz="1400" dirty="0"/>
              <a:t>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Além disso, é importante que o empreendedor saiba gerenciar os negócios da empresa como se fosse sua carteira de investimentos. Saber avaliar os pontos fortes e fracos do negócio considerando a atuação de mercado frente ao crescimento e ao posicionamento da empresa e, diante disso, pensar em desenvolver estratégias que atendam cada objetivo da empresa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É possível afirmar que as empresas só conseguirão sobreviver se elas se reinventarem, pois não existe outra forma de responder às mudanças de mercado e do comportamento dos consumidores. Dessa forma, é necessário basear suas estratégias para que atendam às demandas em constante transformação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"A reinvenção passa por diversas ações a começar pela reflexão constante em como sobreviver em e ameaças radicais, indagando-se constantemente o que pode aniquilar a empresa. E buscar respostas rápidas e eficazes."</a:t>
            </a:r>
            <a:r>
              <a:rPr lang="pt-BR" sz="1400" dirty="0"/>
              <a:t/>
            </a:r>
            <a:br>
              <a:rPr lang="pt-BR" sz="1400" dirty="0"/>
            </a:br>
            <a:r>
              <a:rPr lang="pt-BR" sz="1400" b="1" dirty="0"/>
              <a:t>Fonte</a:t>
            </a:r>
            <a:r>
              <a:rPr lang="pt-BR" sz="1400" dirty="0"/>
              <a:t>: DINIZ, sd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62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que a empresa possa definir estes tipos de estratégias e atender às necessidades dos clientes, ela pode contar com o </a:t>
            </a:r>
            <a:r>
              <a:rPr lang="pt-BR" sz="1400" b="1" dirty="0"/>
              <a:t>planejamento estratégico</a:t>
            </a:r>
            <a:r>
              <a:rPr lang="pt-BR" sz="1400" dirty="0"/>
              <a:t> para desenvolver e escolher as melhores estratégias que orientarão a empresa a atingir seu objetivo.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Considera-se o planejamento estratégico como um documento formal que contém os planos e ações desenvolvidas para cada objetivo a ser realizado. Desse modo, a empresa pode ter um planejamento estratégico geral, mas também pode desenvolver um planejamento para cada objetivo ou meta que ela pretende alcançar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Qualquer empresa pode realizar o seu planejamento estratégico, independentemente de seu tamanho. Na verdade, o planejamento estratégico é para ajudar a empresa e o empreendedor a se direcionar e crescer no mercado, sendo, dessa maneira, um instrumento essencial para o empreendedor e para a administração organizacional.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Esse </a:t>
            </a:r>
            <a:r>
              <a:rPr lang="pt-BR" sz="1400" dirty="0"/>
              <a:t>planejamento deve conter passo a passo das ações que devem ser tomadas e, assim, orientar de forma eficaz os envolvidos no processo.</a:t>
            </a:r>
          </a:p>
          <a:p>
            <a:pPr fontAlgn="base"/>
            <a:r>
              <a:rPr lang="pt-BR" sz="1400" dirty="0"/>
              <a:t>Estudos revelam que muitas empresas, principalmente as menores, não utilizam o planejamento estratégico, muitas vezes por não o conhecerem ou por achá-lo muito complexo. Isso pode ser um erro.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Na </a:t>
            </a:r>
            <a:r>
              <a:rPr lang="pt-BR" sz="1400" dirty="0"/>
              <a:t>tentativa de acertar e errar, se a empresa tem um planejamento do que fazer, pode tomar decisões mais sábias que tragam bons resultados e evitar muitos momentos de conflito ocorridos pela falta do conhecimento e da ferramenta. 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06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planejamento estratégico tem o objetivo de ordenar as ideias dos empreendedores ou administradores da empresa, de forma que se possa criar uma visão do caminho que se deve seguir, o qual chamamos de </a:t>
            </a:r>
            <a:r>
              <a:rPr lang="pt-BR" sz="1400" b="1" dirty="0"/>
              <a:t>estratégia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Em </a:t>
            </a:r>
            <a:r>
              <a:rPr lang="pt-BR" sz="1400" dirty="0"/>
              <a:t>outras palavras, o objetivo do </a:t>
            </a:r>
            <a:r>
              <a:rPr lang="pt-BR" sz="1400" b="1" dirty="0"/>
              <a:t>planejamento estratégico</a:t>
            </a:r>
            <a:r>
              <a:rPr lang="pt-BR" sz="1400" dirty="0"/>
              <a:t> é orientar as decisões para que elas possam trazer resultados positivos para a organização quando transformadas em ações, como fidelizar clientes, atrair novos consumidores e permitir maior participação de mercado.</a:t>
            </a:r>
          </a:p>
          <a:p>
            <a:pPr fontAlgn="base"/>
            <a:r>
              <a:rPr lang="pt-BR" sz="1400" dirty="0"/>
              <a:t>Para a empresa sobreviver, é preciso cativar o cliente de forma cada vez mais especial e diferenciada, olhando para os fatores decisivos que tornarão sua proposta atraente.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Essa </a:t>
            </a:r>
            <a:r>
              <a:rPr lang="pt-BR" sz="1400" dirty="0"/>
              <a:t>proposta pode ser elaborada por meio do planejamento estratégico da empresa.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22" y="2751782"/>
            <a:ext cx="5875723" cy="42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9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42" name="Retângulo de cantos arredondados 41"/>
          <p:cNvSpPr/>
          <p:nvPr/>
        </p:nvSpPr>
        <p:spPr>
          <a:xfrm rot="5400000">
            <a:off x="2973866" y="5735687"/>
            <a:ext cx="7200800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Planejamento estratégico</a:t>
            </a:r>
            <a:endParaRPr lang="pt-BR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6" y="1226746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atingir com eficiência seus resultados, a Samsung leva à risca </a:t>
            </a:r>
            <a:endParaRPr lang="pt-BR" sz="1400" dirty="0" smtClean="0"/>
          </a:p>
          <a:p>
            <a:pPr fontAlgn="base"/>
            <a:r>
              <a:rPr lang="pt-BR" sz="1400" dirty="0" smtClean="0"/>
              <a:t>seu </a:t>
            </a:r>
            <a:r>
              <a:rPr lang="pt-BR" sz="1400" dirty="0"/>
              <a:t>planejamento estratégico.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Quando </a:t>
            </a:r>
            <a:r>
              <a:rPr lang="pt-BR" sz="1400" dirty="0"/>
              <a:t>a empresa cogita novos </a:t>
            </a:r>
            <a:r>
              <a:rPr lang="pt-BR" sz="1400" dirty="0" smtClean="0"/>
              <a:t>produtos</a:t>
            </a:r>
            <a:r>
              <a:rPr lang="pt-BR" sz="1400" dirty="0"/>
              <a:t>, devem responder a </a:t>
            </a:r>
            <a:endParaRPr lang="pt-BR" sz="1400" dirty="0" smtClean="0"/>
          </a:p>
          <a:p>
            <a:pPr fontAlgn="base"/>
            <a:r>
              <a:rPr lang="pt-BR" sz="1400" dirty="0" smtClean="0"/>
              <a:t>uma </a:t>
            </a:r>
            <a:r>
              <a:rPr lang="pt-BR" sz="1400" dirty="0"/>
              <a:t>pergunta fundamental: </a:t>
            </a:r>
            <a:endParaRPr lang="pt-BR" sz="1400" dirty="0" smtClean="0"/>
          </a:p>
          <a:p>
            <a:pPr fontAlgn="base"/>
            <a:r>
              <a:rPr lang="pt-BR" sz="1400" dirty="0" smtClean="0"/>
              <a:t>ele </a:t>
            </a:r>
            <a:r>
              <a:rPr lang="pt-BR" sz="1400" dirty="0"/>
              <a:t>surpreende o cliente? Com base na resposta, ela elabora um </a:t>
            </a:r>
            <a:endParaRPr lang="pt-BR" sz="1400" dirty="0" smtClean="0"/>
          </a:p>
          <a:p>
            <a:pPr fontAlgn="base"/>
            <a:r>
              <a:rPr lang="pt-BR" sz="1400" dirty="0" smtClean="0"/>
              <a:t>plano </a:t>
            </a:r>
            <a:r>
              <a:rPr lang="pt-BR" sz="1400" dirty="0"/>
              <a:t>de ação para garantir que seus produtos cheguem ao seu </a:t>
            </a:r>
            <a:endParaRPr lang="pt-BR" sz="1400" dirty="0" smtClean="0"/>
          </a:p>
          <a:p>
            <a:pPr fontAlgn="base"/>
            <a:r>
              <a:rPr lang="pt-BR" sz="1400" dirty="0" smtClean="0"/>
              <a:t>público-alvo </a:t>
            </a:r>
            <a:r>
              <a:rPr lang="pt-BR" sz="1400" dirty="0"/>
              <a:t>e formula um planejamento estratégico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Nesta entrevista, o gerente de produtos Renato Citrini explica, </a:t>
            </a:r>
            <a:endParaRPr lang="pt-BR" sz="1400" dirty="0" smtClean="0"/>
          </a:p>
          <a:p>
            <a:pPr fontAlgn="base"/>
            <a:r>
              <a:rPr lang="pt-BR" sz="1400" dirty="0" smtClean="0"/>
              <a:t>dentre </a:t>
            </a:r>
            <a:r>
              <a:rPr lang="pt-BR" sz="1400" dirty="0"/>
              <a:t>outras coisas, a mentalidade da empresa ao construir produtos.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21" name="Grupo 20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2" name="Retângulo de cantos arredondados 21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tângulo de cantos arredondados 22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60420" name="Picture 4" descr="Resultado de imagem para Planejamento estratégic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3" y="4376936"/>
            <a:ext cx="5926971" cy="42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8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entendermos melhor como deve ser o processo de planejamento estratégico, observe o Diagrama 1 que demonstra o seu fluxo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O Diagrama 1 nos mostra que devemos planejar o que fazer com a empresa, desenvolvendo estratégias e plano de ação alinhados aos seus objetivos e metas. Em seguida, vem a fase da implementação, na qual é necessário organizar o que deve ser feito.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Por </a:t>
            </a:r>
            <a:r>
              <a:rPr lang="pt-BR" sz="1400" dirty="0"/>
              <a:t>último, é necessário controlar, mensurando os resultados, diagnosticando a situação da empresa e alterando estratégias, caso necessário. Isto é um processo contínuo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Desse modo, um bom planejamento estratégico permite aos empreendedores e gestores maior visão e percepção do seu negócio e, assim, definir quais os planos de ação para atingirem seus objetivos. Permite também otimizar melhor seus recursos, analisar qual o melhor caminho a seguir, pensar em alternativas e corrigir as estratégias quando necessário.</a:t>
            </a:r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01" y="2489914"/>
            <a:ext cx="5871566" cy="30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6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Existem muitas outras formas defendidas por vários autores para estabelecer o planejamento estratégico. No entanto, o que mais abrange a estratégias são os seguintes pontos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Analisar os aspectos internos, entendendo quais são os pontos fortes e fracos da organização</a:t>
            </a:r>
            <a:r>
              <a:rPr lang="pt-BR" sz="1400" dirty="0" smtClean="0"/>
              <a:t>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Estabelecimento de estratégias: para atingir os objetivos e obter </a:t>
            </a:r>
            <a:r>
              <a:rPr lang="pt-BR" sz="1400" dirty="0" smtClean="0"/>
              <a:t>resultados;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Verificar campo de atuação: o que a empresa está fazendo com o campo que está atuando</a:t>
            </a:r>
            <a:r>
              <a:rPr lang="pt-BR" sz="1400" dirty="0" smtClean="0"/>
              <a:t>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Análise ambiental: verificar quais são as oportunidades e ameaças do ambiente da empresa;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41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uke pensando no que estud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74" y="2973338"/>
            <a:ext cx="11811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6321152"/>
            <a:ext cx="1643074" cy="2286016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3" name="Cruz 12"/>
          <p:cNvSpPr/>
          <p:nvPr/>
        </p:nvSpPr>
        <p:spPr>
          <a:xfrm>
            <a:off x="4378214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ruz 14"/>
          <p:cNvSpPr/>
          <p:nvPr/>
        </p:nvSpPr>
        <p:spPr>
          <a:xfrm>
            <a:off x="3794740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283136" y="6321152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7" name="Retângulo 16"/>
          <p:cNvSpPr/>
          <p:nvPr/>
        </p:nvSpPr>
        <p:spPr>
          <a:xfrm>
            <a:off x="4789317" y="6321152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3" name="Cruz 22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ruz 23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403151" y="4061372"/>
            <a:ext cx="6286544" cy="25964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dirty="0"/>
              <a:t>Planejamento estratégico.</a:t>
            </a:r>
          </a:p>
          <a:p>
            <a:pPr lvl="0">
              <a:spcBef>
                <a:spcPct val="0"/>
              </a:spcBef>
              <a:defRPr/>
            </a:pPr>
            <a:endParaRPr lang="pt-BR" sz="2400" dirty="0"/>
          </a:p>
          <a:p>
            <a:pPr lvl="0">
              <a:spcBef>
                <a:spcPct val="0"/>
              </a:spcBef>
              <a:defRPr/>
            </a:pPr>
            <a:r>
              <a:rPr lang="pt-BR" sz="2400" dirty="0"/>
              <a:t>Principais tipos de organização.</a:t>
            </a:r>
          </a:p>
          <a:p>
            <a:pPr lvl="0">
              <a:spcBef>
                <a:spcPct val="0"/>
              </a:spcBef>
              <a:defRPr/>
            </a:pPr>
            <a:endParaRPr lang="pt-BR" sz="2400" dirty="0"/>
          </a:p>
          <a:p>
            <a:pPr lvl="0">
              <a:spcBef>
                <a:spcPct val="0"/>
              </a:spcBef>
              <a:defRPr/>
            </a:pPr>
            <a:r>
              <a:rPr lang="pt-BR" sz="2400" dirty="0"/>
              <a:t>Modelo de empresas: individual, microempresas, pequenas empresas e empresas de grande porte.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91110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No Diagrama 2 é possível conhecer quatro fatores importantes para o desenvolvimento da estratégia da organização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Não existe uma ordem para se colocar em prática os pontos apresentados pelo Diagrama 2, o importante é que sejam analisados e praticados conforme os objetivos organizacionais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Outro fator importante no desenvolvimento da estratégia é a definição da </a:t>
            </a:r>
            <a:r>
              <a:rPr lang="pt-BR" sz="1400" b="1" dirty="0"/>
              <a:t>missão</a:t>
            </a:r>
            <a:r>
              <a:rPr lang="pt-BR" sz="1400" dirty="0"/>
              <a:t> da empresa. A missão é a razão de sua existência e vai nortear todas as diretrizes do planejamento estratégico. Junto com a missão, também desenvolvemos os </a:t>
            </a:r>
            <a:r>
              <a:rPr lang="pt-BR" sz="1400" b="1" dirty="0"/>
              <a:t>valores organizacionais</a:t>
            </a:r>
            <a:r>
              <a:rPr lang="pt-BR" sz="1400" dirty="0"/>
              <a:t> e a </a:t>
            </a:r>
            <a:r>
              <a:rPr lang="pt-BR" sz="1400" b="1" dirty="0"/>
              <a:t>visão de uma empresa</a:t>
            </a:r>
            <a:r>
              <a:rPr lang="pt-BR" sz="1400" dirty="0"/>
              <a:t>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389" y="2360712"/>
            <a:ext cx="577879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4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visão deve também estar estabelecida no planejamento estratégico, como um objetivo que deve ser alcançado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De maneira geral, ao realizarmos a análise dos aspectos internos organizacionais, precisamos identificar quais são os fatores de sucesso da empresa em seu segmento.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Esses </a:t>
            </a:r>
            <a:r>
              <a:rPr lang="pt-BR" sz="1400" dirty="0"/>
              <a:t>fatores também são conhecidos como Fatores Críticos de Sucesso </a:t>
            </a:r>
            <a:r>
              <a:rPr lang="pt-BR" sz="1400" b="1" dirty="0"/>
              <a:t>(FCS)</a:t>
            </a:r>
            <a:r>
              <a:rPr lang="pt-BR" sz="1400" dirty="0"/>
              <a:t> e são  determinantes para a vantagem competitiva de uma organização.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Podemos </a:t>
            </a:r>
            <a:r>
              <a:rPr lang="pt-BR" sz="1400" dirty="0"/>
              <a:t>ter como fatores de sucesso um excelente serviço de entrega, variedade de produtos ofertados, ótimo atendimento ao cliente, dentre outros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CURIOSIDADE</a:t>
            </a:r>
            <a:endParaRPr lang="pt-BR" sz="1400" dirty="0"/>
          </a:p>
          <a:p>
            <a:pPr fontAlgn="base"/>
            <a:r>
              <a:rPr lang="pt-BR" sz="1400" dirty="0"/>
              <a:t>O restaurante Outback possui muitos diferenciais, como atendimento personalizado, variedade de pratos, ambiente diferenciado e agradável, promoções de produtos, happy hours, brindes para aniversariantes, localização privilegiada, etc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Para entender se realmente a empresa possui um FCS, elas devem ser comparadas aos seus concorrentes, ou seja, com os serviços de empresas do mesmo segmento e analisar se são superiores ou não, identificando os pontos fortes e fracos da empresa, com o objetivo de maximizar os pontos fortes e minimizar os pontos fracos.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3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Ao analisar o FCS, podemos também nos atentar para os pontos fracos da empresa em relação aos concorrentes.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Por </a:t>
            </a:r>
            <a:r>
              <a:rPr lang="pt-BR" sz="1400" dirty="0"/>
              <a:t>exemplo: uma empresa de telefonia que não tem um bom atendimento ao cliente pode acumular protocolos de reclamação, fazendo com que seus clientes optem por comprar produtos concorrentes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No entanto, existe uma relação de pontos fracos que podem ser atribuídos a qualquer organização, como atraso na entrega de relatórios, dificuldade de entender e atender às necessidades dos clientes, atraso na entrega de mercadorias, falta de flexibilização na forma de pagamento, falta de qualidade na produção de produtos, etc.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63" y="3534718"/>
            <a:ext cx="5991443" cy="30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76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Por conta disso, a formulação do planejamento estratégico depende do estudo das variáveis internas e externas para que a empresa possa tomar decisões mais assertivas. Esta ação, denominada também </a:t>
            </a:r>
            <a:r>
              <a:rPr lang="pt-BR" sz="1400" b="1" dirty="0"/>
              <a:t>diagnóstico organizacional</a:t>
            </a:r>
            <a:r>
              <a:rPr lang="pt-BR" sz="1400" dirty="0"/>
              <a:t>, precisa da informação de cada área da organização e levar em conta os dados das variáveis para tomada de decisão, demonstradas no Quadro 1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01" y="3296816"/>
            <a:ext cx="6049491" cy="29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59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MODELOS DE DECISÕES ESTRATÉGICAS - Metas </a:t>
            </a:r>
            <a:r>
              <a:rPr lang="pt-BR" sz="1400" dirty="0"/>
              <a:t/>
            </a:r>
            <a:br>
              <a:rPr lang="pt-BR" sz="1400" dirty="0"/>
            </a:br>
            <a:r>
              <a:rPr lang="pt-BR" sz="1400" b="1" dirty="0" smtClean="0"/>
              <a:t>Alternativas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b="1" dirty="0" smtClean="0"/>
              <a:t>Negócio</a:t>
            </a:r>
            <a:endParaRPr lang="pt-BR" sz="1400" b="1" dirty="0"/>
          </a:p>
          <a:p>
            <a:pPr fontAlgn="base"/>
            <a:r>
              <a:rPr lang="pt-BR" sz="1400" dirty="0"/>
              <a:t>Expansão – diversificação (nova frentes de negócios, aquisições); retração; novos produtos; desativação de produtos etc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Mercado</a:t>
            </a:r>
            <a:endParaRPr lang="pt-BR" sz="1400" b="1" dirty="0"/>
          </a:p>
          <a:p>
            <a:pPr fontAlgn="base"/>
            <a:r>
              <a:rPr lang="pt-BR" sz="1400" dirty="0"/>
              <a:t>Crescimento nos mercados onde atua; conquistar novos mercados; seleção de mercados; redução de atuação; novos enfoques mercadológicos etc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Competição</a:t>
            </a:r>
            <a:endParaRPr lang="pt-BR" sz="1400" b="1" dirty="0"/>
          </a:p>
          <a:p>
            <a:pPr fontAlgn="base"/>
            <a:r>
              <a:rPr lang="pt-BR" sz="1400" dirty="0"/>
              <a:t>Negociar fatias de mercado, melhorar a qualidade dos produtos competitivos, lançar novos produtos, competir com preços mais baixos etc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Finanças</a:t>
            </a:r>
            <a:endParaRPr lang="pt-BR" sz="1400" b="1" dirty="0"/>
          </a:p>
          <a:p>
            <a:pPr fontAlgn="base"/>
            <a:r>
              <a:rPr lang="pt-BR" sz="1400" dirty="0"/>
              <a:t>Aumentar capital, projetar novos investimentos, reduzir custos, aumentar a produtividade, otimizar recursos, novas aplicações tecnológicas etc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Organização</a:t>
            </a:r>
          </a:p>
          <a:p>
            <a:pPr fontAlgn="base"/>
            <a:r>
              <a:rPr lang="pt-BR" sz="1400" dirty="0" smtClean="0"/>
              <a:t>Reestruturar </a:t>
            </a:r>
            <a:r>
              <a:rPr lang="pt-BR" sz="1400" dirty="0"/>
              <a:t>a organização (total ou em algumas áreas), racionalizar o trabalho, centralizar/descentralizar, novo enfoque gerencial, novas especializações, mudanças nas instalações etc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Lucro</a:t>
            </a:r>
            <a:endParaRPr lang="pt-BR" sz="1400" b="1" dirty="0"/>
          </a:p>
          <a:p>
            <a:pPr fontAlgn="base"/>
            <a:r>
              <a:rPr lang="pt-BR" sz="1400" dirty="0"/>
              <a:t>Projeção de taxas de lucratividade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Estudo </a:t>
            </a:r>
            <a:r>
              <a:rPr lang="pt-BR" sz="1400" dirty="0"/>
              <a:t>para o planejamento estratégico. </a:t>
            </a:r>
            <a:r>
              <a:rPr lang="pt-BR" sz="1400" b="1" dirty="0"/>
              <a:t>Fonte</a:t>
            </a:r>
            <a:r>
              <a:rPr lang="pt-BR" sz="1400" dirty="0"/>
              <a:t>: LUCENA, 2017, p. 147. (Adaptado). 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 estratégico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411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Como viver em uma era na qual o mercado se mostra cada vez mais multidisciplinar e competitivo? Essa pergunta aparentemente simples requer uma resposta complexa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Primeiramente, precisamos entender sobre qual era ele está falando.  De acordo com suas ideias e explicações, a nova era é uma </a:t>
            </a:r>
            <a:r>
              <a:rPr lang="pt-BR" sz="1400" b="1" dirty="0"/>
              <a:t>nova sociedade</a:t>
            </a:r>
            <a:r>
              <a:rPr lang="pt-BR" sz="1400" dirty="0"/>
              <a:t>. Deixamos de ser uma sociedade meramente globalizada, ou uma aldeia global, para nos transformarmos em uma </a:t>
            </a:r>
            <a:r>
              <a:rPr lang="pt-BR" sz="1400" b="1" dirty="0"/>
              <a:t>sociedade tecnotrônica</a:t>
            </a:r>
            <a:r>
              <a:rPr lang="pt-BR" sz="1400" dirty="0"/>
              <a:t>, </a:t>
            </a:r>
            <a:r>
              <a:rPr lang="pt-BR" sz="1400" b="1" dirty="0"/>
              <a:t>tecnológica</a:t>
            </a:r>
            <a:r>
              <a:rPr lang="pt-BR" sz="1400" dirty="0"/>
              <a:t>, </a:t>
            </a:r>
            <a:r>
              <a:rPr lang="pt-BR" sz="1400" b="1" dirty="0"/>
              <a:t>digital</a:t>
            </a:r>
            <a:r>
              <a:rPr lang="pt-BR" sz="1400" dirty="0"/>
              <a:t> e </a:t>
            </a:r>
            <a:r>
              <a:rPr lang="pt-BR" sz="1400" b="1" dirty="0"/>
              <a:t>disruptiva</a:t>
            </a:r>
            <a:r>
              <a:rPr lang="pt-BR" sz="1400" dirty="0"/>
              <a:t>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Esse </a:t>
            </a:r>
            <a:r>
              <a:rPr lang="pt-BR" sz="1400" dirty="0"/>
              <a:t>tipo de sociedade vem exigir ainda mais do empreendedor, que precisa estar atualizado e trazer soluções rápidas para responder às demandas dos clientes. Caso contrário, é possível que ele perca, por falta de visão estratégica, excelentes oportunidades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Portanto, é imprescindível que o empreendedor busque informações importantes para complementar o seu conhecimento.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Essas </a:t>
            </a:r>
            <a:r>
              <a:rPr lang="pt-BR" sz="1400" dirty="0"/>
              <a:t>informações podem ser adquiridas por meio de uma </a:t>
            </a:r>
            <a:r>
              <a:rPr lang="pt-BR" sz="1400" b="1" dirty="0"/>
              <a:t>análise de mercado</a:t>
            </a:r>
            <a:r>
              <a:rPr lang="pt-BR" sz="1400" dirty="0"/>
              <a:t>. E o mais importante é que essa análise esteja alinhada com os princípios e valores dessa nova era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Dessa forma, é possível afirmar que estamos na era da 4ª Revolução Industrial, ou seja, as demandas atuais são muito diferentes daquelas de anos passados. A revolução tecnológica, um dos fatores primordiais desta revolução, deve ser acompanhada bem de perto, uma vez que é por meio dela que novos comportamentos, hábitos e necessidades dos consumidores surgem. Portanto, a empresa deve estar atenta a estes fenômenos.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mercado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6084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/>
              <a:t>Segue, no Quadro 2, informações para direcionar melhor a compreensão sobre os dados que o empreendedor pode obter por meio da análise de mercado.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mercado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3" y="2504728"/>
            <a:ext cx="5243979" cy="297207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515" y="5511851"/>
            <a:ext cx="4866136" cy="402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5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mercado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221" y="2031664"/>
            <a:ext cx="5797051" cy="69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Outro fator importante é o nível total de vendas, ou seja, desenvolver uma estratégia de vendas de produtos ou serviços para ter participação significativa de mercado.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isto, é primordial conhecer o tamanho do mercado no qual se atua, seu comportamento, clientes potenciais, perfil dos clientes, produtos, concorrentes, etc.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Além de se conhecer o tamanho de mercado, se faz necessário entender sua dimensão, ou seja, se ele pode ser explorado, se tem potencial para novos produtos e serviços, se o segmento está em alta de vendas, se o mercado está saturado, etc.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 </a:t>
            </a:r>
            <a:r>
              <a:rPr lang="pt-BR" sz="1400" dirty="0"/>
              <a:t>estas informações, o empreendedor pode analisar se deve investir no segmento por meio de estratégias que tragam lucros para a empresa ou se deve investir em outro negócio.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mercado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479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este estudo vamos nos basear na obra de Pasquale, que falou sobre cenários em seu livro </a:t>
            </a:r>
            <a:r>
              <a:rPr lang="pt-BR" sz="1400" i="1" dirty="0"/>
              <a:t>Marketing Business to Business</a:t>
            </a:r>
            <a:r>
              <a:rPr lang="pt-BR" sz="1400" dirty="0"/>
              <a:t>, publicado em 2006. 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 </a:t>
            </a:r>
            <a:r>
              <a:rPr lang="pt-BR" sz="1400" b="1" dirty="0"/>
              <a:t>análise de cenários</a:t>
            </a:r>
            <a:r>
              <a:rPr lang="pt-BR" sz="1400" dirty="0"/>
              <a:t> é uma técnica utilizada por administradores e empreendedores com o intuito de auxiliar a empresa a visualizar o futuro, permitindo um melhor preparo para elaboração de suas estratégias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Para isso, as empresas precisam conhecer, inicialmente, quem são os seus </a:t>
            </a:r>
            <a:r>
              <a:rPr lang="pt-BR" sz="1400" b="1" dirty="0"/>
              <a:t>concorrentes</a:t>
            </a:r>
            <a:r>
              <a:rPr lang="pt-BR" sz="1400" dirty="0"/>
              <a:t>, o que eles estão fazendo de diferente e qual a estratégia usam para atrair novos clientes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Quem são os competidores atuais, o que eles fazem, com quem competem? Você conhece seus concorrentes? Quais são as suas estratégias?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cenários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61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                                                               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Autores</a:t>
            </a:r>
          </a:p>
          <a:p>
            <a:pPr>
              <a:spcBef>
                <a:spcPct val="0"/>
              </a:spcBef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                </a:t>
            </a:r>
          </a:p>
          <a:p>
            <a:pPr>
              <a:spcBef>
                <a:spcPct val="0"/>
              </a:spcBef>
              <a:defRPr/>
            </a:pPr>
            <a:r>
              <a:rPr lang="pt-BR" sz="2800" dirty="0">
                <a:latin typeface="+mj-lt"/>
                <a:ea typeface="+mj-ea"/>
                <a:cs typeface="+mj-cs"/>
              </a:rPr>
              <a:t> </a:t>
            </a:r>
            <a:r>
              <a:rPr lang="pt-BR" sz="2800" dirty="0" smtClean="0">
                <a:latin typeface="+mj-lt"/>
                <a:ea typeface="+mj-ea"/>
                <a:cs typeface="+mj-cs"/>
              </a:rPr>
              <a:t>                               </a:t>
            </a: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Mariana Carvalho H</a:t>
            </a:r>
            <a:r>
              <a:rPr lang="pt-BR" sz="2400" b="1" dirty="0" smtClean="0">
                <a:latin typeface="+mj-lt"/>
              </a:rPr>
              <a:t>enrique</a:t>
            </a:r>
            <a:endParaRPr kumimoji="0" lang="pt-B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Cleilson </a:t>
            </a:r>
            <a:r>
              <a:rPr kumimoji="0" lang="pt-BR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Henrique de Araujo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89" y="7041232"/>
            <a:ext cx="2007971" cy="2007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ector reto 16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0" name="Cruz 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128" y="5220545"/>
            <a:ext cx="696756" cy="678237"/>
          </a:xfrm>
          <a:prstGeom prst="rect">
            <a:avLst/>
          </a:prstGeom>
        </p:spPr>
      </p:pic>
      <p:sp>
        <p:nvSpPr>
          <p:cNvPr id="19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222530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Enfrentar desafios, incertezas e instabilidades que influenciam o negócio já faz parte da rotina do empreendedor.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No </a:t>
            </a:r>
            <a:r>
              <a:rPr lang="pt-BR" sz="1400" dirty="0"/>
              <a:t>entanto, é importante analisar bem esses fatores para conseguir oportunidades de negócio. O empreendedor precisa estar preparado e atualizado.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Uma dessas preparações consiste na importância de se conhecer o cliente e estar conectado com a clientela para observar tendências de consumo e atender às necessidades do público-alvo de forma criativa e inovadora.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 </a:t>
            </a:r>
            <a:r>
              <a:rPr lang="pt-BR" sz="1400" dirty="0"/>
              <a:t>base nessas necessidades, a análise de cenário permite ao empresário identificar e analisar as oportunidades futuras e definir qual melhor estratégia a ser empregada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Podemos entender, então, que a análise de cenário está relacionada a eventos futuros. São eventos de possíveis acontecimentos no ambiente onde a empresa está inserida: 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Sociais</a:t>
            </a:r>
          </a:p>
          <a:p>
            <a:pPr fontAlgn="base"/>
            <a:r>
              <a:rPr lang="pt-BR" sz="1400" dirty="0" smtClean="0"/>
              <a:t>Políticos</a:t>
            </a:r>
          </a:p>
          <a:p>
            <a:pPr fontAlgn="base"/>
            <a:r>
              <a:rPr lang="pt-BR" sz="1400" dirty="0" smtClean="0"/>
              <a:t>Econômicos</a:t>
            </a:r>
          </a:p>
          <a:p>
            <a:pPr fontAlgn="base"/>
            <a:r>
              <a:rPr lang="pt-BR" sz="1400" dirty="0" smtClean="0"/>
              <a:t>Demográficos</a:t>
            </a:r>
          </a:p>
          <a:p>
            <a:pPr fontAlgn="base"/>
            <a:r>
              <a:rPr lang="pt-BR" sz="1400" dirty="0" smtClean="0"/>
              <a:t>Culturais</a:t>
            </a:r>
          </a:p>
          <a:p>
            <a:pPr fontAlgn="base"/>
            <a:r>
              <a:rPr lang="pt-BR" sz="1400" dirty="0" smtClean="0"/>
              <a:t>Legais</a:t>
            </a:r>
          </a:p>
          <a:p>
            <a:pPr fontAlgn="base"/>
            <a:r>
              <a:rPr lang="pt-BR" sz="1400" dirty="0" smtClean="0"/>
              <a:t>Ecológicos</a:t>
            </a:r>
          </a:p>
          <a:p>
            <a:pPr fontAlgn="base"/>
            <a:r>
              <a:rPr lang="pt-BR" sz="1400" dirty="0" smtClean="0"/>
              <a:t>Tecnológicos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cenários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0174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Um exemplo clássico dos dias atuais diz respeito à inovação tecnológica.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As </a:t>
            </a:r>
            <a:r>
              <a:rPr lang="pt-BR" sz="1400" dirty="0"/>
              <a:t>empresas que vendem seus produtos e serviços estão cada vez mais preocupadas em se aproximar e entender a necessidade do cliente, promovendo a ele mais conforto e comodidade na hora da compra, pois entendem que isto é um diferencial na hora da escolha por parte do consumidor.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Por </a:t>
            </a:r>
            <a:r>
              <a:rPr lang="pt-BR" sz="1400" dirty="0"/>
              <a:t>outro lado, a sociedade também está demandando este comportamento, principalmente nas grandes cidades, onde as pessoas vivem correndo e vivem atrasadas.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Com base neste cenário, muitas empresas passaram a diversificar o seu canal de vendas por meio da internet e aplicativos, proporcionando rapidez, comodidade, flexibilidade e conforto ao cliente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 empreendedor deve ser amigo do cliente, criar laços para melhor conhecê-lo e surpreendê-lo.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 </a:t>
            </a:r>
            <a:r>
              <a:rPr lang="pt-BR" sz="1400" dirty="0"/>
              <a:t>essa proximidade, é possível analisar as informações fornecidas pelos clientes em relação a seus hábitos de compra e gostos. Isso permite pensar em futuros negócios que sejam rentáveis para a empresa e que surpreendam o cliente.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cenários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773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elaboramos a análise de cenários eficaz, é preciso levar em consideração alguns itens importantes: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quanto maior for o número de informações sobre o cenário futuro do negócio em análise, mais dados o empreendedor terá;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avaliar todas as possíveis oportunidades que podem ser geridas, conforme as informações coletadas;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verificar quais são as áreas de maior interesse para gerir as </a:t>
            </a:r>
            <a:r>
              <a:rPr lang="pt-BR" sz="1400" dirty="0" smtClean="0"/>
              <a:t>oportunidades</a:t>
            </a:r>
            <a:r>
              <a:rPr lang="pt-BR" sz="1400" dirty="0"/>
              <a:t>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considerar todas as incertezas e gerar alternativas sobre elas;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as informações coletadas devem ser sistematizadas para que o empreendedor possas analisá-las, avaliá-las e interpretá-las quando achar necessário;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todos os conceitos, percepções e pontos de vista sobre a análise das informações devem ser respeitados e analisados;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analisar possíveis preocupantes situações futuras;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cruzar as informações, ou seja, dados econômicos, comportamentos, tendências, dentre outros;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evitar buscar as alternativas de concorrentes. Caso contrário, a empresa não será inovadora;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examinar alternativas estratégicas dos concorrentes para saber o que ele está fazendo de diferente que pode influenciar na estratégia da empresa, como um novo produto ou serviço que aumente a sua participação de mercado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elaborar planos e estratégias flexíveis à luz das incertezas.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cenários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822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Além disso, o planejamento estratégico depende muito da análise dos cenários para ter credibilidade, pois permite que o responsável tenha mais confiança na sua formulação e aplicação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600" b="1" dirty="0"/>
              <a:t>Utilidade da análise de </a:t>
            </a:r>
            <a:r>
              <a:rPr lang="pt-BR" sz="1600" b="1" dirty="0" smtClean="0"/>
              <a:t>cenários:</a:t>
            </a:r>
            <a:endParaRPr lang="pt-BR" sz="1600" b="1" dirty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Compreender os aspectos favoráveis e não favoráveis à introdução ou manutenção de um produto ou serviço em um determinado macroambiente.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Efetuar o planejamento em bases de elevada realidade.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Criar consciência empresarial sobre os aspectos macroambientais desfavoráveis e imutáveis, bem como sobre aqueles que a empresa poderá modificar.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Consolidar as oportunidades do planejamento com base nas oportunidades presentes no macroambiente.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Criar um alinhamento estratégico entre os macroambientes e o produto ou serviço em planejamento;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Auxiliar nas definições de ações para o sucesso do planejamento.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cenários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255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análise de cenários tem o objetivo de permitir ao responsável pelo planejamento estratégico e ao empreendedor uma visão futura e, assim, desenvolver estratégias focadas nestas tendências, direcionando também o desenvolvimento de produtos e serviços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As marcas que acompanharem a mudança de cenários conseguirão oferecer produtos sempre atrativos, diferenciados e personalizados aos seus clientes e potenciais clientes, considerando que essa estratégia é fundamental para que a empresa não entre em falência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Cada negócio possui um tipo de cenário, que deve ser bem definido pelo empreendedor. Essas variedades dependem muito do segmento escolhido para atuar e podem ser específicas de cada segmento.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Se </a:t>
            </a:r>
            <a:r>
              <a:rPr lang="pt-BR" sz="1400" dirty="0"/>
              <a:t>estivermos falando de empresas que trabalham com exportação e importação de mercadoria, por exemplo, tudo que influencia a moeda estrangeira, como a alta do dólar, são variáveis que impactam a empresa, assim como as regras de comércio do país com o qual ela comercializa.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cenários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047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Umas das características importantes para o planejamento é pensar sobre variáveis importantes do segmento da empresas e possíveis variáveis que podem afetar a gestão organizacional, conforme mostra o Quadro 4.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cenários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37" y="2751782"/>
            <a:ext cx="5925652" cy="5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5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cenários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36" y="2285285"/>
            <a:ext cx="5853775" cy="32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 mundo está passando por muitas transformações. A era digital trouxe muitas facilidades e também muitos desafios.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Nesta </a:t>
            </a:r>
            <a:r>
              <a:rPr lang="pt-BR" sz="1400" dirty="0"/>
              <a:t>era disruptiva, digital e conectada, as empresas precisam estar atentas a todas as informações importantes para o desenvolvimento de estratégias primordiais para o seu sucesso.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Em </a:t>
            </a:r>
            <a:r>
              <a:rPr lang="pt-BR" sz="1400" dirty="0"/>
              <a:t>outras palavras, as empresas precisam de muita criatividade e inovação para sobreviverem a este cenário caótico de competição acirrada pelo cliente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Sendo assim, o empreendedor pode contar com a </a:t>
            </a:r>
            <a:r>
              <a:rPr lang="pt-BR" sz="1400" b="1" dirty="0"/>
              <a:t>análise ambiental</a:t>
            </a:r>
            <a:r>
              <a:rPr lang="pt-BR" sz="1400" dirty="0"/>
              <a:t> para poder desenvolver estratégias e tomar decisões mais assertivas. Uma análise ambiental ou análise do ambiente empresarial é a análise do ambiente no qual a empresa está inserida. Essa análise é dividida em </a:t>
            </a:r>
            <a:r>
              <a:rPr lang="pt-BR" sz="1400" b="1" dirty="0"/>
              <a:t>análise do macroambiente</a:t>
            </a:r>
            <a:r>
              <a:rPr lang="pt-BR" sz="1400" dirty="0"/>
              <a:t> e </a:t>
            </a:r>
            <a:r>
              <a:rPr lang="pt-BR" sz="1400" b="1" dirty="0"/>
              <a:t>análise do microambiente</a:t>
            </a:r>
            <a:r>
              <a:rPr lang="pt-BR" sz="1400" dirty="0"/>
              <a:t>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ambiental (micro e macroambiente)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3508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 </a:t>
            </a:r>
            <a:r>
              <a:rPr lang="pt-BR" sz="1400" b="1" dirty="0"/>
              <a:t>análise do macroambiente</a:t>
            </a:r>
            <a:r>
              <a:rPr lang="pt-BR" sz="1400" dirty="0"/>
              <a:t> é composta pelas variáveis de fora da empresa, ou seja, variáveis externas que influenciam o ambiente interno da organização. Elas podem alterar a forma como empresa vende seus produtos e serviços, sua produção, dentre outros aspectos. 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As variáveis externas incontroláveis são as variáveis econômicas, sociais, culturais, demográficas, políticas, tecnológicas, legais e ecológicas. 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Chamamos essas variáveis de variáveis incontroláveis porque a empresa não possui controle sobre ela. O Quadro 5 mostra algumas dessas variáveis.</a:t>
            </a:r>
          </a:p>
          <a:p>
            <a:pPr fontAlgn="base"/>
            <a:r>
              <a:rPr lang="pt-BR" sz="1400" dirty="0"/>
              <a:t>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ambiental (micro e macroambiente)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94" y="4448944"/>
            <a:ext cx="5830184" cy="27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9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análise do macroambiente também nos permite analisar quem são os concorrentes, quais são suas estratégias de competição e quem pode entrar ou sair no mercado.</a:t>
            </a:r>
          </a:p>
          <a:p>
            <a:pPr fontAlgn="base"/>
            <a:r>
              <a:rPr lang="pt-BR" sz="1400" dirty="0"/>
              <a:t>Na </a:t>
            </a:r>
            <a:r>
              <a:rPr lang="pt-BR" sz="1400" b="1" dirty="0"/>
              <a:t>análise do microambiente</a:t>
            </a:r>
            <a:r>
              <a:rPr lang="pt-BR" sz="1400" dirty="0"/>
              <a:t>, por sua vez, as variáveis podem influenciar os públicos internos e externos da empresa. Pode interferir na qualificação da mão de obra e do atendimento, nas regras e políticas internas e no relacionamento com o cliente, conforme mostra o Quadro 6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As variáveis do microambiente, chamadas de controláveis, estão na “mão” da empresa para tomar ações para mudar ou manter as variáveis, e suas estratégias influenciam diretamente tanto dentro da organização, colaboradores, quanto fora, seus clientes.</a:t>
            </a:r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ambiental (micro e macroambiente)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72" y="3837526"/>
            <a:ext cx="5755006" cy="37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9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6816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Prefácio</a:t>
            </a: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 smtClean="0">
                <a:latin typeface="+mj-lt"/>
                <a:ea typeface="+mj-ea"/>
                <a:cs typeface="+mj-cs"/>
              </a:rPr>
              <a:t>A informação e a sobrevivência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71480" y="1905906"/>
            <a:ext cx="6000792" cy="779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O aprendizado atual está como sempre foi: manipulado, desde sua criação.</a:t>
            </a:r>
            <a:endParaRPr kumimoji="0" lang="pt-BR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Desde o</a:t>
            </a:r>
            <a:r>
              <a:rPr kumimoji="0" lang="pt-BR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tempo dos homens e mulheres das cavernas a informação é sobrevivência. </a:t>
            </a:r>
            <a:r>
              <a:rPr lang="pt-BR" sz="1400" dirty="0" smtClean="0">
                <a:latin typeface="+mj-lt"/>
                <a:ea typeface="+mj-ea"/>
                <a:cs typeface="+mj-cs"/>
              </a:rPr>
              <a:t>Quando o ser humano passou da fase de utilizar a informação para apenas sobreviver, ele começou a utilizá-la como meio de controle e repressão a sua própria tribo/sociedade/meio em que vive/natureza.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Desde então temos tribos contra tribos, civilizações contra civilizações, impérios contra </a:t>
            </a:r>
            <a:r>
              <a:rPr lang="pt-BR" sz="1400" dirty="0" smtClean="0"/>
              <a:t>impérios...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Sendo que o que determina o vencedor desde o tempo das cavernas até hoje é a informação.</a:t>
            </a: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Quando o ser humano começou a utilizar a primeira grande informação que foi a utilização do fogo, </a:t>
            </a:r>
            <a:r>
              <a:rPr lang="pt-BR" b="1" dirty="0" smtClean="0">
                <a:latin typeface="+mj-lt"/>
                <a:ea typeface="+mj-ea"/>
                <a:cs typeface="+mj-cs"/>
              </a:rPr>
              <a:t>a natureza </a:t>
            </a:r>
            <a:r>
              <a:rPr lang="pt-BR" sz="1400" dirty="0" smtClean="0">
                <a:latin typeface="+mj-lt"/>
                <a:ea typeface="+mj-ea"/>
                <a:cs typeface="+mj-cs"/>
              </a:rPr>
              <a:t>e as outras tribos atacadas não tinham chance alguma e foram derrotadas.</a:t>
            </a: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ser humano começou a utilizar armas primitivas do tempo da pedra lascada de fabricação humana, as outras tribos atacadas não tinham chance alguma e foram derrotadas.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ser humano começou a utilizar armas, utilizando o minério de ferro entre outros, posteriormente manipulando-os até se chegar as espadas lanças..., as outras tribos atacadas não tinham chance alguma e foram derrotadas.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império chinês criou e utilizou a pólvora e o seu uso em combates/guerras se espalhou as sociedades que utilizavam apenas espadas lanças... foram derrotadas. E chegamos a criação da bomba atômica e nuclear, como saber se o aprendizado é manipulado?</a:t>
            </a:r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Tente você(uma sociedade/grupo/indivíduo) criar uma bomba atômica ou nuclear.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Nas nossas aulas, não vou lhe ensinar a criar uma bomba </a:t>
            </a:r>
            <a:r>
              <a:rPr lang="pt-BR" sz="1400" dirty="0"/>
              <a:t>atômica ou </a:t>
            </a:r>
            <a:r>
              <a:rPr lang="pt-BR" sz="1400" dirty="0" smtClean="0"/>
              <a:t>nuclear. Irei repassar as informações acumuladas das gerações anteriores para a sobrevivência das futuras gerações.  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Conforme o nosso histórico, a geração ou gerações que irão sobreviver serão as que mais bem utilizarem a informação.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Conector reto 10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5" name="Cruz 14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ruz 15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9" name="Retângulo 18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37947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 </a:t>
            </a:r>
            <a:r>
              <a:rPr lang="pt-BR" sz="1400" b="1" dirty="0"/>
              <a:t>matriz SWOT</a:t>
            </a:r>
            <a:r>
              <a:rPr lang="pt-BR" sz="1400" dirty="0"/>
              <a:t> é uma matriz simples utilizada pelas organizações como base do planejamento estratégico. Sua sigla vem das seguintes palavras em inglês </a:t>
            </a:r>
            <a:r>
              <a:rPr lang="pt-BR" sz="1400" i="1" dirty="0"/>
              <a:t>strenghts</a:t>
            </a:r>
            <a:r>
              <a:rPr lang="pt-BR" sz="1400" dirty="0"/>
              <a:t>, </a:t>
            </a:r>
            <a:r>
              <a:rPr lang="pt-BR" sz="1400" i="1" dirty="0"/>
              <a:t>weaknesses</a:t>
            </a:r>
            <a:r>
              <a:rPr lang="pt-BR" sz="1400" dirty="0"/>
              <a:t>, </a:t>
            </a:r>
            <a:r>
              <a:rPr lang="pt-BR" sz="1400" i="1" dirty="0"/>
              <a:t>opportunities</a:t>
            </a:r>
            <a:r>
              <a:rPr lang="pt-BR" sz="1400" dirty="0"/>
              <a:t> e </a:t>
            </a:r>
            <a:r>
              <a:rPr lang="pt-BR" sz="1400" i="1" dirty="0"/>
              <a:t>threats</a:t>
            </a:r>
            <a:r>
              <a:rPr lang="pt-BR" sz="1400" dirty="0"/>
              <a:t> e tem como objetivo a análise do ambiente externo (oportunidades e ameaças) e a análise do ambiente interno (forças e fraquezas) da organização.</a:t>
            </a:r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Aprendendo a construir a Matriz SWOT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15" y="3224808"/>
            <a:ext cx="5861463" cy="35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análise do ambiente externo é composta pelas variáveis de oportunidades e ameaças. Esta análise permite que o empreendedor olhe para o ambiente fora da empresa e verifique quais são as possíveis oportunidades de negócio, bem como as ameaças que podem interferir na empresa. Dessa forma, com base nestas informações, é possível desenvolver estratégias organizacionais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Kotler e Keller, grandes pesquisadores de marketing, no livro </a:t>
            </a:r>
            <a:r>
              <a:rPr lang="pt-BR" sz="1400" i="1" dirty="0"/>
              <a:t>Administração de Marketing</a:t>
            </a:r>
            <a:r>
              <a:rPr lang="pt-BR" sz="1400" dirty="0"/>
              <a:t>, publicado em 2006, evidenciam a importância deste tipo de análise para o reconhecimento de novas oportunidades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 processo do planejamento estratégico com a análise SWOT nos permite não apenas identificar as oportunidades, como também formular a estratégia, planejar as ações, implementá-las e acompanhá-las. Ao medir os resultados, a empresa irá ter o feedback necessário para tomada de decisões estratégicas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outra análise diz respeito às variáveis internas, forças e fraquezas organizacionais. Quando falamos em forças, podemos nos referir ao que a empresa tem de melhor, ou seja, o seu diferencial. As fraquezas, por sua vez, dizem respeito ao que a empresa precisa melhorar ou eliminar para ter mais qualidade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600" b="1" dirty="0"/>
              <a:t>As forças ou pontos positivos de uma empresa pode ser</a:t>
            </a:r>
            <a:r>
              <a:rPr lang="pt-BR" sz="1600" b="1" dirty="0" smtClean="0"/>
              <a:t>:</a:t>
            </a:r>
            <a:endParaRPr lang="pt-BR" sz="1600" b="1" dirty="0"/>
          </a:p>
          <a:p>
            <a:pPr fontAlgn="base"/>
            <a:r>
              <a:rPr lang="pt-BR" sz="1400" dirty="0"/>
              <a:t>excelente atendimento ao cliente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localização privilegiada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forma de pagamento facilitada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entrega rápida de mercadoria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atendimento exclusivo de pós-venda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qualidade de produto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marca forte e consolidada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colaboradores bem treinados e capacitados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bom clima organizacional de trabalho.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Aprendendo a construir a Matriz SWOT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953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As fraquezas ou pontos fracos são todas as características que repercutem de forma negativa para a empresa e promovem, assim, uma desvantagem competitiva, uma vez que geram insatisfação no cliente e fazem com que ele opte pelo produto ou serviço do concorrente. Alguns deles são</a:t>
            </a:r>
            <a:r>
              <a:rPr lang="pt-BR" sz="1400" dirty="0" smtClean="0"/>
              <a:t>:</a:t>
            </a: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alto índice de reclamação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demora na entrega da mercadoria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atendimento ruim ao cliente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problemas de qualidade na execução do produto/serviço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falta de capacitação da mão de obra.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Os empreendedores precisam e devem olhar para as suas características, evidenciar os pontos fortes e eliminar os pontos fracos. Para isto, é necessário uma análise constante das ações organizacionais, verificar o que está dando certo e o que está dando errado, pensar em soluções para maximizar os impactos de seus pontos fortes e minimizar os de seus pontos fracos.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Os pontos fortes permitem à empresa um diferencial, ou seja, uma vantagem competitiva frente aos seus concorrentes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600" b="1" dirty="0"/>
              <a:t>O planejamento estratégico tem o objetivo de ordenar as ideias dos empreendedores ou administradores da empresa, de forma que se possa criar uma visão do caminho que se deve seguir, o qual chamamos de estratégia.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Aprendendo a construir a Matriz SWOT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889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Vamos entender melhor a importância da criatividade e da inovação, principalmente quando as empresa realizam análises de cenários futuros e precisam se destacar no mercado.</a:t>
            </a:r>
          </a:p>
          <a:p>
            <a:pPr fontAlgn="base"/>
            <a:r>
              <a:rPr lang="pt-BR" sz="1400" dirty="0"/>
              <a:t>No diagrama abaixo é possível entender que </a:t>
            </a:r>
            <a:r>
              <a:rPr lang="pt-BR" sz="1400" dirty="0" smtClean="0"/>
              <a:t>a </a:t>
            </a:r>
            <a:r>
              <a:rPr lang="pt-BR" sz="1400" dirty="0"/>
              <a:t>criatividade e a inovação são duas coisas diferentes: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Sendo assim, a criatividade consiste em um instrumento essencial para criar coisas e processos. Ainda, é importante ressaltar que as empresas que não olharam para o futuro ou não pensaram em realizar nenhum planejamento estratégico com base nos cenários para poder desenvolver um produto ou serviço que atendesse às demandas de mercado </a:t>
            </a:r>
            <a:r>
              <a:rPr lang="pt-BR" sz="1400" b="1" dirty="0"/>
              <a:t>não inovaram e faliram</a:t>
            </a:r>
            <a:r>
              <a:rPr lang="pt-BR" sz="1400" dirty="0"/>
              <a:t>. Isso aconteceu com grandes empresas multinacionais que eram detentoras do segmento que atuavam.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 importância da criatividade e inovação para a criação </a:t>
              </a:r>
              <a:endParaRPr lang="pt-BR" dirty="0" smtClean="0"/>
            </a:p>
            <a:p>
              <a:pPr algn="ctr"/>
              <a:r>
                <a:rPr lang="pt-BR" dirty="0" smtClean="0"/>
                <a:t>de </a:t>
              </a:r>
              <a:r>
                <a:rPr lang="pt-BR" dirty="0"/>
                <a:t>produtos e serviço.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51" y="3080792"/>
            <a:ext cx="5990622" cy="39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5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Algumas empresas perderam mercado para seus concorrentes por não terem inovado em seus produtos ou serviços.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Este </a:t>
            </a:r>
            <a:r>
              <a:rPr lang="pt-BR" sz="1400" dirty="0"/>
              <a:t>vídeo mostra a importância de se estar atento às tendências e inovações tecnológica para criar produtos ou serviços diferenciados e inovadores, surpreendendo os seus clientes e potenciais clientes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era em que vivemos, chamada de Era Digital, vem afetando diretamente a vida das pessoas físicas e jurídicas. Desse modo, é de suma importância que o empreendedor esteja atento a essas transformações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 </a:t>
            </a:r>
            <a:r>
              <a:rPr lang="pt-BR" sz="1400" b="1" dirty="0"/>
              <a:t>criatividade</a:t>
            </a:r>
            <a:r>
              <a:rPr lang="pt-BR" sz="1400" dirty="0"/>
              <a:t> é fundamental para elaboração de estratégias, criação de cargos, nos relacionamentos, nas formas de pensar, idealizar, agir, concretizar, etc. Podemos dizer que é por meio dela que o empreendedor identifica uma oportunidade e cria meios para persegui-la e concretizá-la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Pode ser um engano do empresário associar a inovação apenas à tecnologia ou às estratégias de comunicação quando na verdade, elas são ferramentas para a inovação.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inovação empresarial é um modelo de sistema de gestão que deve constatar, de forma rápida e eficaz, os desejos, os desafios, demandas e necessidades apresentados pelos clientes atuais e potenciais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Para inovar, é preciso prestar atenção e, principalmente, escutar o cliente, identificar suas necessidades, desejos e atendê-los de forma surpreendente e encantadora.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Por </a:t>
            </a:r>
            <a:r>
              <a:rPr lang="pt-BR" sz="1400" dirty="0"/>
              <a:t>isso, a análise de cenários é tão importante para o planejamento estratégico: dá mais segurança para o empreendedor, orientando-o nas possíveis criações com o foco de atender o cliente e suas necessidades, a fim de trazer resultados positivos e rentáveis para a organização.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 importância da criatividade e inovação para a criação </a:t>
              </a:r>
              <a:endParaRPr lang="pt-BR" dirty="0" smtClean="0"/>
            </a:p>
            <a:p>
              <a:pPr algn="ctr"/>
              <a:r>
                <a:rPr lang="pt-BR" dirty="0" smtClean="0"/>
                <a:t>de </a:t>
              </a:r>
              <a:r>
                <a:rPr lang="pt-BR" dirty="0"/>
                <a:t>produtos e serviço.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413931" cy="380115"/>
            <a:chOff x="303101" y="1051243"/>
            <a:chExt cx="3413931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41393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2749674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Planejamento estratégico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8871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Neste tópico, falaremos sobre os principais tipos de organização e como elas são classificadas. Para isto, precisamos esclarecer o que é </a:t>
            </a:r>
            <a:r>
              <a:rPr lang="pt-BR" sz="1400" b="1" dirty="0"/>
              <a:t>ramo de atividade</a:t>
            </a:r>
            <a:r>
              <a:rPr lang="pt-BR" sz="1400" dirty="0"/>
              <a:t> de uma empresa.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Ramo de atividade diz respeito à área na qual a empresa pretende atuar. É de extrema importância que o empreendedor tenha isto muito bem definido, pois ela está relacionada aos produtos e serviços da empresa.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Além disso, uma empresa, independentemente de seu ramo de atividade, pode também ser </a:t>
            </a:r>
            <a:r>
              <a:rPr lang="pt-BR" sz="1400" b="1" dirty="0"/>
              <a:t>pública</a:t>
            </a:r>
            <a:r>
              <a:rPr lang="pt-BR" sz="1400" dirty="0"/>
              <a:t> ou </a:t>
            </a:r>
            <a:r>
              <a:rPr lang="pt-BR" sz="1400" b="1" dirty="0"/>
              <a:t>privada</a:t>
            </a:r>
            <a:r>
              <a:rPr lang="pt-BR" sz="1400" dirty="0"/>
              <a:t>. Empresas públicas são aquelas geridas pelo Estado e podem se dividir entre </a:t>
            </a:r>
            <a:r>
              <a:rPr lang="pt-BR" sz="1400" b="1" dirty="0"/>
              <a:t>Estatal</a:t>
            </a:r>
            <a:r>
              <a:rPr lang="pt-BR" sz="1400" dirty="0"/>
              <a:t> e </a:t>
            </a:r>
            <a:r>
              <a:rPr lang="pt-BR" sz="1400" b="1" dirty="0"/>
              <a:t>Governamental</a:t>
            </a:r>
            <a:r>
              <a:rPr lang="pt-BR" sz="1400" dirty="0"/>
              <a:t>. As empresas privadas, por sua vez, podem pertencer a diversos segmentos e funcionar das mais variadas maneiras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Em relação ao tamanho e ao capital da empresa, podemos dividi-las entre micro e pequenas empresas e empresas de grande porte. 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Principais tipos de organização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3845979" cy="380115"/>
            <a:chOff x="303101" y="1051243"/>
            <a:chExt cx="3845979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84597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3181722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Principais tipos de organização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24" y="3412895"/>
            <a:ext cx="5900753" cy="38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4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 empreendedor deve saber qual o ramo que pretende atuar: ele pode ser um prestador de serviço, desenvolver o seu próprio produto e fabricá-lo ou apenas realizar a venda de produtos já fabricados por outras empresas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Indústria, comércio e serviço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3845979" cy="380115"/>
            <a:chOff x="303101" y="1051243"/>
            <a:chExt cx="3845979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84597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3181722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Principais tipos de organização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336" y="2751783"/>
            <a:ext cx="5884286" cy="60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36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Classificação de ramo, tipo e </a:t>
            </a:r>
            <a:r>
              <a:rPr lang="pt-BR" sz="1400" dirty="0" smtClean="0"/>
              <a:t>atividade: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Indústria, comércio e serviço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3845979" cy="380115"/>
            <a:chOff x="303101" y="1051243"/>
            <a:chExt cx="3845979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84597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3181722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Principais tipos de organização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37" y="2288704"/>
            <a:ext cx="594362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05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empresa </a:t>
            </a:r>
            <a:r>
              <a:rPr lang="pt-BR" sz="1400" b="1" dirty="0"/>
              <a:t>Governamental </a:t>
            </a:r>
            <a:r>
              <a:rPr lang="pt-BR" sz="1400" dirty="0"/>
              <a:t>ou </a:t>
            </a:r>
            <a:r>
              <a:rPr lang="pt-BR" sz="1400" b="1" dirty="0"/>
              <a:t>Estatal </a:t>
            </a:r>
            <a:r>
              <a:rPr lang="pt-BR" sz="1400" dirty="0"/>
              <a:t>é um tipo de empresa que pertence ao governo e é controlada total ou parcialmente </a:t>
            </a:r>
            <a:r>
              <a:rPr lang="pt-BR" sz="1400" dirty="0" smtClean="0"/>
              <a:t>por </a:t>
            </a:r>
            <a:r>
              <a:rPr lang="pt-BR" sz="1400" dirty="0"/>
              <a:t>algum nível de governo municipal, estadual ou federal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 objetivo de se criar este tipo de empresa é </a:t>
            </a:r>
            <a:r>
              <a:rPr lang="pt-BR" sz="1400" b="1" dirty="0"/>
              <a:t>administrar os recursos estratégicos do país</a:t>
            </a:r>
            <a:r>
              <a:rPr lang="pt-BR" sz="1400" dirty="0"/>
              <a:t>, garantindo que a população tenha acesso a eles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As estatais possuem uma administração indireta, ou seja, embora sejam empresas do governo, elas não são administradas diretamente por ele. Na verdade, o governo delega tarefas e atividades para as estatais, que pode ocorrer via nomeação de cargo ou concurso público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Outro fator interessante é que embora elas pertençam ao Estado, o governo pode não ser o seu dono totalitário, ou seja, eles abrem a empresa para os acionistas privados e podem receber ganhos por ela.</a:t>
            </a:r>
          </a:p>
          <a:p>
            <a:pPr fontAlgn="base"/>
            <a:r>
              <a:rPr lang="pt-BR" sz="1400" dirty="0"/>
              <a:t>Existem dois tipos diferentes de estatais: a empresa pública e a de sociedade de economia mista. Vamos aprender um pouco sobre cada uma delas.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Governamental ou Estatal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3845979" cy="380115"/>
            <a:chOff x="303101" y="1051243"/>
            <a:chExt cx="3845979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84597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3181722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Principais tipos de organização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10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Governamental ou Estatal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3845979" cy="380115"/>
            <a:chOff x="303101" y="1051243"/>
            <a:chExt cx="3845979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84597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3181722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Principais tipos de organização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97" y="2360712"/>
            <a:ext cx="585904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2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71612" y="0"/>
            <a:ext cx="3857652" cy="1000561"/>
          </a:xfrm>
        </p:spPr>
        <p:txBody>
          <a:bodyPr>
            <a:noAutofit/>
          </a:bodyPr>
          <a:lstStyle/>
          <a:p>
            <a:r>
              <a:rPr lang="pt-BR" sz="5700" dirty="0" smtClean="0"/>
              <a:t>Livro/Vídeo</a:t>
            </a:r>
            <a:endParaRPr lang="pt-BR" sz="57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072230" cy="83582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pt-BR" sz="2400" b="1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378835" y="1928214"/>
            <a:ext cx="5121999" cy="515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  <a:hlinkClick r:id="rId3"/>
            </a:endParaRPr>
          </a:p>
          <a:p>
            <a:pPr lvl="0" algn="just">
              <a:spcBef>
                <a:spcPct val="0"/>
              </a:spcBef>
              <a:defRPr/>
            </a:pPr>
            <a:endParaRPr lang="pt-BR" sz="1400" dirty="0">
              <a:latin typeface="+mj-lt"/>
              <a:ea typeface="+mj-ea"/>
              <a:cs typeface="+mj-cs"/>
              <a:hlinkClick r:id="rId3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3"/>
              </a:rPr>
              <a:t>www.youtube.com/c/JMarySystems/playlists?view_as=subscriber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311685" y="3211577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4"/>
              </a:rPr>
              <a:t>http://www.jmarysystems.com.br/Leitura_e_Aprendizagem/Leitura_e_Aprendizagem.html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65083" y="6663352"/>
            <a:ext cx="4757028" cy="6654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600" dirty="0">
                <a:latin typeface="+mj-lt"/>
                <a:ea typeface="+mj-ea"/>
                <a:cs typeface="+mj-cs"/>
                <a:hlinkClick r:id="rId5"/>
              </a:rPr>
              <a:t>https://</a:t>
            </a:r>
            <a:r>
              <a:rPr lang="pt-BR" sz="1600" dirty="0" smtClean="0">
                <a:latin typeface="+mj-lt"/>
                <a:ea typeface="+mj-ea"/>
                <a:cs typeface="+mj-cs"/>
                <a:hlinkClick r:id="rId5"/>
              </a:rPr>
              <a:t>github.com/jmarysystems?tab=repositories</a:t>
            </a:r>
            <a:endParaRPr lang="pt-BR" sz="16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Resultado de imagem para jav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pic>
        <p:nvPicPr>
          <p:cNvPr id="4098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555421" y="6587172"/>
            <a:ext cx="782845" cy="7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/>
          <a:srcRect l="13420" t="8001" r="13420" b="12667"/>
          <a:stretch/>
        </p:blipFill>
        <p:spPr>
          <a:xfrm>
            <a:off x="557335" y="1928214"/>
            <a:ext cx="796990" cy="515623"/>
          </a:xfrm>
          <a:prstGeom prst="rect">
            <a:avLst/>
          </a:prstGeom>
        </p:spPr>
      </p:pic>
      <p:pic>
        <p:nvPicPr>
          <p:cNvPr id="4102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0" y="302754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ruz 1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ruz 1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Retângulo 1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338266" y="4435713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10"/>
              </a:rPr>
              <a:t>http://www.jmarysystems.com.br/Perguntas_e_Respostas/Perguntas_e_Respostas.html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1" y="421853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28604" y="1496616"/>
            <a:ext cx="3801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>
                <a:latin typeface="+mj-lt"/>
              </a:rPr>
              <a:t>Links das vídeo aulas online: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433995" y="2615222"/>
            <a:ext cx="4560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/>
              <a:t>Dos conteúdos deste livro na web: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28604" y="3842117"/>
            <a:ext cx="600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/>
              <a:t>Das perguntas e respostas deste livro na web: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27491" y="5041515"/>
            <a:ext cx="6003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pt-BR" sz="2400" b="1" dirty="0"/>
              <a:t>Do programa em Java e outros projetos que  além do conteúdo do livro, tem uma bateria de exercícios que complementam a totalidade da aprendizagem</a:t>
            </a:r>
            <a:r>
              <a:rPr lang="pt-BR" sz="2400" b="1" dirty="0" smtClean="0"/>
              <a:t>:</a:t>
            </a:r>
            <a:endParaRPr lang="pt-BR" sz="2400" b="1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347489" y="8036113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11"/>
              </a:rPr>
              <a:t>http://www.jmarysystems.com.br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4" y="781893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437827" y="7442517"/>
            <a:ext cx="2536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 smtClean="0"/>
              <a:t>Visite-nos na web:</a:t>
            </a:r>
            <a:endParaRPr lang="pt-BR" sz="2400" b="1" dirty="0"/>
          </a:p>
        </p:txBody>
      </p:sp>
      <p:sp>
        <p:nvSpPr>
          <p:cNvPr id="3" name="Retângulo 2"/>
          <p:cNvSpPr/>
          <p:nvPr/>
        </p:nvSpPr>
        <p:spPr>
          <a:xfrm>
            <a:off x="263078" y="1022495"/>
            <a:ext cx="3967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dirty="0"/>
              <a:t>Informações complementares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1378835" y="8735524"/>
            <a:ext cx="2007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hlinkClick r:id="rId12"/>
              </a:rPr>
              <a:t>jmarysystems@mail.com</a:t>
            </a:r>
            <a:endParaRPr lang="pt-BR" dirty="0">
              <a:latin typeface="+mj-lt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3"/>
          <a:srcRect l="9587" t="9653" r="16493" b="13068"/>
          <a:stretch/>
        </p:blipFill>
        <p:spPr>
          <a:xfrm>
            <a:off x="548680" y="8614509"/>
            <a:ext cx="756605" cy="7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7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Governamental ou Estatal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3845979" cy="380115"/>
            <a:chOff x="303101" y="1051243"/>
            <a:chExt cx="3845979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84597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3181722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Principais tipos de organização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24" y="2196048"/>
            <a:ext cx="5881235" cy="59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Empresa não governamental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3845979" cy="380115"/>
            <a:chOff x="303101" y="1051243"/>
            <a:chExt cx="3845979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84597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3181722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Principais tipos de organização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908" y="2096338"/>
            <a:ext cx="5828770" cy="376341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0645" y="6230374"/>
            <a:ext cx="4088619" cy="31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7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Uma </a:t>
            </a:r>
            <a:r>
              <a:rPr lang="pt-BR" sz="1400" b="1" dirty="0"/>
              <a:t>OSCIP </a:t>
            </a:r>
            <a:r>
              <a:rPr lang="pt-BR" sz="1400" dirty="0"/>
              <a:t>é uma qualificação jurídica atribuída a diferentes tipos de entidades privadas que atuam em áreas típicas do setor público com interesse social e podem ser financiadas pelo Estado ou pela iniciativa privada sem fins lucrativos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Está prevista no ordenamento jurídico e, por isso, pode realizar parcerias e convênios com todos os níveis de governo e órgãos públicos, ou seja, federal, estadual e municipal, permitindo que as doações realizadas possam ser abatidas do Imposto de Renda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Nem toda ONG é uma OSCIP, mas toda OSCIP é uma ONG. Isto ocorre porque a figura de ONG não existe na forma jurídica, ou seja, ela é classificada como associação. Ela é usada apenas para identificar empresas do terceiro setor que atuam sem fins lucrativos com o objetivo de realizar interesses públicos.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No caso da OSCIP, seu reconhecimento jurídico é legal, pois tem exigências legais na prestação de serviços, que deve seguir prestando contas de todo o dinheiro público recebido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indústria é o ramo de atividade voltado para elaboração de um produto, transformando a matéria-prima em produto final para o consumidor. Dentro do ramo industrial, podem existir muitas atividades relacionadas a essa produção.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Empresa não governamental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3845979" cy="380115"/>
            <a:chOff x="303101" y="1051243"/>
            <a:chExt cx="3845979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384597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50" y="1051243"/>
              <a:ext cx="3181722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/>
                <a:t>Principais tipos de organização</a:t>
              </a:r>
              <a:endParaRPr lang="pt-BR" dirty="0"/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5962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Depois de desenvolver o seu plano de negócio e saber qual o segmento que deseja atuar, o empreendedor precisa definir o tipo de empresa que pretende abrir.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Desse </a:t>
            </a:r>
            <a:r>
              <a:rPr lang="pt-BR" sz="1400" dirty="0"/>
              <a:t>modo, é necessário dizer que existe um perfil de empresa alinhado para cada negócio. O Quadro 8 mostra quais são os possíveis tipos e formatos jurídicos para as empresas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 porte da empresa pode ser definido como microempresa, empresa de pequeno porte e sem enquadramento. Também temos as empresas de grande porte, nacionais e multinacionais.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Modelo de empresas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03101" y="1059557"/>
            <a:ext cx="2981883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895350" y="1051243"/>
            <a:ext cx="2335429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Modelo de empresas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333" y="3384428"/>
            <a:ext cx="590990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16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Empresário Individual</a:t>
            </a:r>
          </a:p>
          <a:p>
            <a:pPr fontAlgn="base"/>
            <a:r>
              <a:rPr lang="pt-BR" sz="1400" dirty="0"/>
              <a:t>Este modelo de empresa é voltado para o empreendedor que deseja abrir o seu próprio negócio sozinho, ou seja, sem constituir sociedade.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</a:t>
            </a:r>
            <a:r>
              <a:rPr lang="pt-BR" sz="1400" dirty="0"/>
              <a:t>única pessoa responsável pela empresa é o próprio dono. Seus bens individuais passam a estar à disposição da empresa.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Se </a:t>
            </a:r>
            <a:r>
              <a:rPr lang="pt-BR" sz="1400" dirty="0"/>
              <a:t>a empresa contrair dívidas, os bens estarão à disposição para saudá-las e vice-versa, quando adquiridas dívidas pessoais.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Outro </a:t>
            </a:r>
            <a:r>
              <a:rPr lang="pt-BR" sz="1400" dirty="0"/>
              <a:t>fator importante é que o nome comercial da empresa deve ser composto pelo nome inteiro do dono, ou com abreviações, podendo ou não acrescentar outro nome que indique o seu ramo de atividade ou produtos.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Pode </a:t>
            </a:r>
            <a:r>
              <a:rPr lang="pt-BR" sz="1400" dirty="0"/>
              <a:t>ser enquadrado como microempresa.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I</a:t>
              </a:r>
              <a:r>
                <a:rPr lang="pt-BR" dirty="0" smtClean="0"/>
                <a:t>ndividual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03101" y="1059557"/>
            <a:ext cx="2981883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895350" y="1051243"/>
            <a:ext cx="2335429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Modelo de empresas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55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Microempreendedor individual (MEI</a:t>
            </a:r>
            <a:r>
              <a:rPr lang="pt-BR" sz="1400" b="1" dirty="0" smtClean="0"/>
              <a:t>):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/>
              <a:t>Tem um faturamento anual de até R$ 81.000,00.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Possui </a:t>
            </a:r>
            <a:r>
              <a:rPr lang="pt-BR" sz="1400" dirty="0"/>
              <a:t>CNPJ (cadastro nacional de pessoa jurídica) e pode emitir nota fiscal normalmente.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Pagando </a:t>
            </a:r>
            <a:r>
              <a:rPr lang="pt-BR" sz="1400" dirty="0"/>
              <a:t>as taxas regularmente, tem direito ao auxílio-doença e licença-maternidade.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Também </a:t>
            </a:r>
            <a:r>
              <a:rPr lang="pt-BR" sz="1400" dirty="0"/>
              <a:t>trabalha sozinho e por conta, sem sociedade.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</a:t>
              </a:r>
              <a:r>
                <a:rPr lang="pt-BR" dirty="0" smtClean="0"/>
                <a:t>icroempresas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03101" y="1059557"/>
            <a:ext cx="2981883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895350" y="1051243"/>
            <a:ext cx="2335429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Modelo de empresas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02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Empresa Individual de Responsabilidade Limitada (EIRELI</a:t>
            </a:r>
            <a:r>
              <a:rPr lang="pt-BR" sz="1400" b="1" dirty="0" smtClean="0"/>
              <a:t>)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/>
              <a:t>Neste caso, a empresa também está sob responsabilidade de uma pessoa, mas seus bens e capitais não estão disponíveis para a empresa se contrair dívida.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abrir este tipo de empresa, exige-se que o empreendedor tenha um capital social 100 vezes maior do que o salário mínimo vigente no país na época da abertura da empresa.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empresário só pode constituir apenas uma EIRELI em seu nome e as normas são as mesmas que regem as sociedades limitadas.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Pequenas </a:t>
              </a:r>
              <a:r>
                <a:rPr lang="pt-BR" dirty="0"/>
                <a:t>empresas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03101" y="1059557"/>
            <a:ext cx="2981883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895350" y="1051243"/>
            <a:ext cx="2335429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Modelo de empresas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16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Sociedade Limitada (LTDA</a:t>
            </a:r>
            <a:r>
              <a:rPr lang="pt-BR" sz="1400" b="1" dirty="0" smtClean="0"/>
              <a:t>)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/>
              <a:t>Se enquadram nesta modalidade de empresa aquelas que possuem dois sócios e oferecem bens e serviços de maneira organizada.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abrirem este formato de empresa, os sócios precisam comparecer à Junta Comercial de seu estado e realizar uma inscrição.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Devem </a:t>
            </a:r>
            <a:r>
              <a:rPr lang="pt-BR" sz="1400" dirty="0"/>
              <a:t>elaborar um contrato social, definindo claramente que são os membros da sociedade, participação e distribuição de lucros entre eles. Nesta modalidade, as contas da empresa são separadas das contas pessoais dos sócios.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Cada </a:t>
            </a:r>
            <a:r>
              <a:rPr lang="pt-BR" sz="1400" dirty="0"/>
              <a:t>membro possui uma limitação de responsabilidade dentro da sociedade de acordo com o capital social aplicado de cada sócio.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Assim</a:t>
            </a:r>
            <a:r>
              <a:rPr lang="pt-BR" sz="1400" dirty="0"/>
              <a:t>, respondem de maneira limitada referente às dívidas contraídas pela empresa.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Sociedade Limitada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03101" y="1059557"/>
            <a:ext cx="2981883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895350" y="1051243"/>
            <a:ext cx="2335429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Modelo de empresas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43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Sociedade </a:t>
            </a:r>
            <a:r>
              <a:rPr lang="pt-BR" sz="1400" b="1" dirty="0" smtClean="0"/>
              <a:t>Anônima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/>
              <a:t>Nesta modalidade, utiliza-se as ações para distribuir o capital social da empresa.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Os </a:t>
            </a:r>
            <a:r>
              <a:rPr lang="pt-BR" sz="1400" dirty="0"/>
              <a:t>sócios são chamados de acionistas e suas responsabilidades dentro da organização variam conforme o número de ações que têm.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Neste </a:t>
            </a:r>
            <a:r>
              <a:rPr lang="pt-BR" sz="1400" dirty="0"/>
              <a:t>caso, 25% dos lucros classificados como dividendos são divididos entre os acionistas.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restante deve ser destinado para uma reserva da empresa. Ela pode ser uma empresa de </a:t>
            </a:r>
            <a:r>
              <a:rPr lang="pt-BR" sz="1400" b="1" dirty="0"/>
              <a:t>capital aberto</a:t>
            </a:r>
            <a:r>
              <a:rPr lang="pt-BR" sz="1400" dirty="0"/>
              <a:t>, com ações negociadas na bolsa de valores, ou de </a:t>
            </a:r>
            <a:r>
              <a:rPr lang="pt-BR" sz="1400" b="1" dirty="0"/>
              <a:t>capital fechado</a:t>
            </a:r>
            <a:r>
              <a:rPr lang="pt-BR" sz="1400" dirty="0"/>
              <a:t>, que não negocia na bolsa de valores.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Sociedade Anônima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03101" y="1059557"/>
            <a:ext cx="2981883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895350" y="1051243"/>
            <a:ext cx="2335429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Modelo de empresas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87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Sem fins </a:t>
            </a:r>
            <a:r>
              <a:rPr lang="pt-BR" sz="1400" b="1" dirty="0" smtClean="0"/>
              <a:t>lucrativos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/>
              <a:t>Trata-se de empresas que trabalham com ações sociais e não visam lucro.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Microempresa (ME)</a:t>
            </a:r>
          </a:p>
          <a:p>
            <a:pPr fontAlgn="base"/>
            <a:r>
              <a:rPr lang="pt-BR" sz="1400" dirty="0"/>
              <a:t>Deve ter faturamento bruto de 360 mil ou menos por ano e podem utilizar a tributação Simples Nacional.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Sem fins lucrativos, Microempresa (ME)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03101" y="1059557"/>
            <a:ext cx="2981883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895350" y="1051243"/>
            <a:ext cx="2335429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Modelo de empresas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7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de cantos arredondados 7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66002"/>
              </p:ext>
            </p:extLst>
          </p:nvPr>
        </p:nvGraphicFramePr>
        <p:xfrm>
          <a:off x="404664" y="1208580"/>
          <a:ext cx="6048672" cy="1085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608"/>
                <a:gridCol w="576064"/>
              </a:tblGrid>
              <a:tr h="583273">
                <a:tc>
                  <a:txBody>
                    <a:bodyPr/>
                    <a:lstStyle/>
                    <a:p>
                      <a:pPr algn="l"/>
                      <a:r>
                        <a:rPr lang="pt-BR" sz="2800" b="1" i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Índice</a:t>
                      </a:r>
                      <a:endParaRPr lang="pt-BR" sz="2800" b="1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Objetivos.............................................................................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011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Entendendo a globalização.................................................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Globalização empresarial................................................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    Vantagens e riscos da globalização.................................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016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    Papel do empreendedor e do intraempreendedor na</a:t>
                      </a:r>
                    </a:p>
                    <a:p>
                      <a:pPr algn="l"/>
                      <a:r>
                        <a:rPr lang="pt-BR" baseline="0" dirty="0" smtClean="0"/>
                        <a:t>    </a:t>
                      </a:r>
                      <a:r>
                        <a:rPr lang="pt-BR" dirty="0" smtClean="0"/>
                        <a:t>globalização....................................................................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019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Empreendedorismo no Brasil.............................................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022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Fatores que influenciam e fomentam 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</a:t>
                      </a:r>
                      <a:r>
                        <a:rPr lang="pt-BR" dirty="0" smtClean="0"/>
                        <a:t>empreendedorismo........................................................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027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Quem são os novos empreendedores?..........................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029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O empreendedorismo feminino.....................................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O empreendedorismo digital..........................................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Startups...........................................................................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Descrevendo e definindo: (empreendedores e intraempreendedores).......................................................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Clientes...............................................................................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Fornecedores......................................................................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Concorrentes......................................................................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Resumo...............................................................................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Exercícios............................................................................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060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ruz 1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ruz 1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39026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Empresa de Pequeno Porte (EPP), Médio e Grande Porte</a:t>
            </a:r>
          </a:p>
          <a:p>
            <a:pPr fontAlgn="base"/>
            <a:r>
              <a:rPr lang="pt-BR" sz="1400" dirty="0"/>
              <a:t>São empresas com rendimento acima de 360 mil e de até R $ 3.600.000,00.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Em </a:t>
            </a:r>
            <a:r>
              <a:rPr lang="pt-BR" sz="1400" dirty="0"/>
              <a:t>relação ao seu tamanho, é possível dizer que, no ramo do comércio e de serviços, as empresas pequenas possuem de 10 a 49 funcionários, as de tamanho médio contam com 50 a 99 funcionários e as de grande porte possuem mais de 100 pessoas trabalhando. 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Empresa de Pequeno Porte (EPP), Médio e Grande Porte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03101" y="1059557"/>
            <a:ext cx="2981883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895350" y="1051243"/>
            <a:ext cx="2335429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Modelo de empresas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21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Classificações </a:t>
            </a:r>
            <a:r>
              <a:rPr lang="pt-BR" sz="1400" dirty="0"/>
              <a:t>das empresas frente ao faturamento e número de funcionários, tanto na área da indústria quanto comércio e serviços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Empresário Individual é um modelo de empresa voltado para o empreendedor que deseja abrir o seu próprio negócio sozinho, ou seja, sem constituir sociedade. A única pessoa responsável pela empresa é o próprio dono. Seus bens individuais passam a estar à disposição da empresa.</a:t>
            </a:r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Empresas x Faturamento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03101" y="1059557"/>
            <a:ext cx="2981883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895350" y="1051243"/>
            <a:ext cx="2335429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Modelo de empresas</a:t>
            </a:r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979" y="2576736"/>
            <a:ext cx="5917830" cy="185298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70" y="4767895"/>
            <a:ext cx="5917830" cy="28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90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Nesta unidade, foi possível perceber a importância do Planejamento Estratégico para a sobrevivência da empresa. Essa ferramenta ajuda o empreendedor a tirar suas ideias do papel para colocá-las em prática.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Vimos todos os pontos primordiais do planejamento estratégico, passando pela análise de mercado, construção da matriz SWOT, análise de micro e macroambiente e a importância da criatividade e da inovação na criação e gerenciamento de empresas.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Dessa forma, trata-se de um processo primordial para atingir metas e resultados. Por isso, é necessário levar em consideração os dados atuais da empresa, como cenário, perfil de clientes, tipo de produtos e serviços, concorrentes e fornecedores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No entanto, a prática do planejamento estratégico é mais recorrente nas grandes empresas, ainda que a utilização desta ferramenta seja ineficiente na maioria dos casos. Fazer uso do planejamento estratégico é fundamental para conseguir aquela vantagem competitiva tão esperada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Além disso, vimos e falamos também sobre os principais tipos de empresa e suas áreas de concentração, com o objetivo de fazer com que você, aluno, consiga criar um planejamento estratégico sólido para qualquer tipo de empresa.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Por fim, apresentamos os modelos de empresas, levando em consideração o tamanho e a rentabilidade de cada tipo. Dessa forma, é possível pensar em uma estratégia alinhada a seu objetivo.</a:t>
            </a:r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Resumo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Resumo</a:t>
              </a:r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19059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“São Paulo – Os vegetarianos sempre foram bem-vindos no Outback, apesar de a rede de restaurantes inspirada na culinária australiana levar ‘steakhouse’ no nome e ser famosa pelas suas carnes, como as costelas ao molho barbecue. Quem não queria a carne podia se concentrar, por exemplo, na famosa cebola Blomin’ Onion ou nas batatas fritas. Agora, o Outback Brasil resolveu pensar exclusivamente nos vegetarianos e, pela primeira vez, para atender este público, vai incluir no cardápio três pratos criados desde o começo com essa fatia dos consumidores em mente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Considerando essas informações e o conteúdo estudado sobre planejamento estratégico e análise de cenários, é correto afirmar que:</a:t>
            </a:r>
            <a:endParaRPr lang="pt-BR" sz="1200" dirty="0" smtClean="0"/>
          </a:p>
          <a:p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38" y="4302357"/>
            <a:ext cx="5832381" cy="205257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902" y="7689304"/>
            <a:ext cx="5514067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Uma empresa de construção civil buscou gerenciar seus processos organizacionais por meio de acompanhamento de relatórios e indicadores dos serviços assumidos para garantir que seus resultados sejam atingidos. Para isso, recorreu à ferramenta matriz SWOT (forças, fraquezas, oportunidades e ameaças) para analisar os seus pontos fortes e fracos, bem como as oportunidades e ameaças e desenvolver estratégias que a auxiliem a buscar uma vantagem competitiva</a:t>
            </a:r>
          </a:p>
          <a:p>
            <a:r>
              <a:rPr lang="pt-BR" sz="1200" dirty="0"/>
              <a:t>Considerando essas informações e o conteúdo estudado sobre matriz SWOT, pode-se afirmar que se trata de uma ferramenta estratégica, porque: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37" y="4103925"/>
            <a:ext cx="5871841" cy="24494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836" y="7602104"/>
            <a:ext cx="5819905" cy="5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Diante da tendência de crescimento do número de pessoas com filhos no mercado de trabalho, inclusive noturno, algumas escolas têm pensado em estratégias que facilitem o dia a dia deste público. A escola de Educação Infantil Infância Feliz possui, além de fácil acesso e ótima localização, boa estrutura física, excelente atendimento e quer criar um serviço: a ampliação do horário de atendimento às crianças criando um período noturno até as 22h, para atender aos pais que trabalham à noite ou chegam mais tarde do serviço. Os serviços prestados nesse horário pela escola seriam apenas de entretenimento e descanso, visto que o horário letivo é no período diurno.</a:t>
            </a:r>
          </a:p>
          <a:p>
            <a:r>
              <a:rPr lang="pt-BR" sz="1200" dirty="0"/>
              <a:t>Considerando essas informações e o conteúdo estudado sobre a matriz SWOT, pode-se afirmar que as estratégias da empresa são interessantes, porque: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464" y="4256385"/>
            <a:ext cx="5838229" cy="214451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918" y="7689304"/>
            <a:ext cx="5888707" cy="4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7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Analise a seguinte </a:t>
            </a:r>
            <a:r>
              <a:rPr lang="pt-BR" sz="1200" dirty="0" smtClean="0"/>
              <a:t>situação-problema: Um </a:t>
            </a:r>
            <a:r>
              <a:rPr lang="pt-BR" sz="1200" dirty="0"/>
              <a:t>empreendedor deseja montar um food truck (automóvel que comercializa comida) para vender hambúrguer, oferecendo pratos elaborados a preços acessíveis. Para tanto, buscou analisar seus concorrentes e possível local de atividade; analisou o comportamento das pessoas que por lá passavam. Analisou como poderia trazer um serviço diferenciado por meio de atendimento eficaz e eficiente e, assim, desenvolveu o delivery, para atender as pessoas que estavam em seu trabalho ou em sua casa.</a:t>
            </a:r>
          </a:p>
          <a:p>
            <a:r>
              <a:rPr lang="pt-BR" sz="1200" dirty="0"/>
              <a:t>Considerando essas informações e o conteúdo estudado sobre análise ambiental, análise de cenários, planejamento estratégico, análise SWOT e análise de mercado, analise os itens a seguir e associe-os a suas respectivas características.</a:t>
            </a:r>
          </a:p>
          <a:p>
            <a:r>
              <a:rPr lang="pt-BR" sz="1200" dirty="0"/>
              <a:t>1) Análise </a:t>
            </a:r>
            <a:r>
              <a:rPr lang="pt-BR" sz="1200" dirty="0" smtClean="0"/>
              <a:t>ambiental.      2</a:t>
            </a:r>
            <a:r>
              <a:rPr lang="pt-BR" sz="1200" dirty="0"/>
              <a:t>) Análise de </a:t>
            </a:r>
            <a:r>
              <a:rPr lang="pt-BR" sz="1200" dirty="0" smtClean="0"/>
              <a:t>cenários.       3</a:t>
            </a:r>
            <a:r>
              <a:rPr lang="pt-BR" sz="1200" dirty="0"/>
              <a:t>) Missão da empresa.</a:t>
            </a:r>
          </a:p>
          <a:p>
            <a:r>
              <a:rPr lang="pt-BR" sz="1200" dirty="0"/>
              <a:t>4) Análise </a:t>
            </a:r>
            <a:r>
              <a:rPr lang="pt-BR" sz="1200" dirty="0" smtClean="0"/>
              <a:t>SWOT.             5</a:t>
            </a:r>
            <a:r>
              <a:rPr lang="pt-BR" sz="1200" dirty="0"/>
              <a:t>) Análise de mercado.</a:t>
            </a:r>
          </a:p>
          <a:p>
            <a:r>
              <a:rPr lang="pt-BR" sz="1200" dirty="0"/>
              <a:t>( ) Ferramenta que permite ao empreendedor avaliar oportunidades e ameaças, bem como forças e fraquezas.</a:t>
            </a:r>
          </a:p>
          <a:p>
            <a:r>
              <a:rPr lang="pt-BR" sz="1200" dirty="0"/>
              <a:t>( ) Premissa básica para o desenvolvimento da empresa bem como do planejamento estratégico.</a:t>
            </a:r>
          </a:p>
          <a:p>
            <a:r>
              <a:rPr lang="pt-BR" sz="1200" dirty="0"/>
              <a:t>( ) Informações importantes referentes ao ambiente interno da empresa, como por exemplo, produção, matéria prima, funcionários, entre outros.</a:t>
            </a:r>
          </a:p>
          <a:p>
            <a:r>
              <a:rPr lang="pt-BR" sz="1200" dirty="0"/>
              <a:t>( ) Informações importantes sobre onde a empresa pretende atuar, bem como concorrentes, público-alvo, segmento, entre outros.</a:t>
            </a:r>
          </a:p>
          <a:p>
            <a:r>
              <a:rPr lang="pt-BR" sz="1200" dirty="0"/>
              <a:t>( ) Reforça o planejamento estratégico da empresa e ajuda no desenvolvimento de novos produtos e serviços que atendam as demandas futuras dos clientes.</a:t>
            </a:r>
          </a:p>
          <a:p>
            <a:r>
              <a:rPr lang="pt-BR" sz="1200" dirty="0"/>
              <a:t>Agora, assinale a alternativa que apresenta a sequência correta.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495" y="6714901"/>
            <a:ext cx="916742" cy="254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1760" y="6714901"/>
            <a:ext cx="995205" cy="25432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422" y="6710768"/>
            <a:ext cx="1102990" cy="25845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2869" y="6711956"/>
            <a:ext cx="1052355" cy="257268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65" y="7862911"/>
            <a:ext cx="1481785" cy="3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3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“O Brasil fechou 64.368 empresas e 2,13 milhões de pessoas ficaram sem trabalho em 2016, quando o país passava por seu segundo ano de recessão consecutivo. Construção e indústria estão entre os setores que mais sofreram, enquanto energia e serviços financeiros figuram entre os poucos setores que tiveram algum crescimento. Em 2016, havia 5,05 milhões de empresas e organizações registradas no país, 1,3% a menos que em 2015. No total, 51,4 milhões de pessoas trabalhavam nelas, incluindo assalariados, sócios e proprietários – o número é 4% menor que no ano anterior.”</a:t>
            </a:r>
          </a:p>
          <a:p>
            <a:r>
              <a:rPr lang="pt-BR" sz="1200" dirty="0"/>
              <a:t>Fonte: UOL. País fechou 64 mil empresas e perdeu 2,1 mi de postos de trabalho em um ano. 2018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Considerando essas informações e o conteúdo estudado sobre análise ambiental, analise as afirmativas a seguir.</a:t>
            </a:r>
          </a:p>
          <a:p>
            <a:r>
              <a:rPr lang="pt-BR" sz="1200" dirty="0"/>
              <a:t>I. Informações como tendências, cenários políticos, econômicos e socioculturais são dados importantes para que qualquer empresa desenvolva o seu planejamento estratégico.</a:t>
            </a:r>
          </a:p>
          <a:p>
            <a:r>
              <a:rPr lang="pt-BR" sz="1200" dirty="0"/>
              <a:t>II. O processo de planejamento estratégico tem como base o desenvolvimento da visão da empresa.</a:t>
            </a:r>
          </a:p>
          <a:p>
            <a:r>
              <a:rPr lang="pt-BR" sz="1200" dirty="0"/>
              <a:t>III. Planejar estrategicamente envolve analisar as forças e fraquezas, as oportunidades e ameaças e desenvolver estratégias que permitam vantagem competitiva.</a:t>
            </a:r>
          </a:p>
          <a:p>
            <a:r>
              <a:rPr lang="pt-BR" sz="1200" dirty="0"/>
              <a:t>IV. As empresas precisam de informações de mercado, segmento, tendências e público-alvo para o desenvolvimento do planejamento estratégico.</a:t>
            </a:r>
          </a:p>
          <a:p>
            <a:r>
              <a:rPr lang="pt-BR" sz="1200" dirty="0"/>
              <a:t>Está correto apenas o que se afirma em: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79" y="6249144"/>
            <a:ext cx="938541" cy="67796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8260" y="6249144"/>
            <a:ext cx="920700" cy="67796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335" y="7835466"/>
            <a:ext cx="14763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“Ter uma cultura definida é importante, pois ela demonstra a ‘personalidade’ da empresa frente a seus clientes, fornecedores e demais empresas, além de que define métodos de comportamento e atitudes para todos os níveis de colaboradores. Porém tem-se a cultura organizacional como uma variável interna, ou seja, até mesmo ela sofre mudanças com o passar do tempo, influenciada muitas vezes pelas forças do macroambiente, como as forças econômicas, políticas e culturais, adaptando-se a realidade. E essa mudança pode acontecer mais rápido do que se imagina, nesse caso toda a equipe de liderança da empresa precisa estar alinhada e atenta, pois os primeiros a sentirem estas mudanças são os colaboradores</a:t>
            </a:r>
            <a:r>
              <a:rPr lang="pt-BR" sz="1200" dirty="0" smtClean="0"/>
              <a:t>.”</a:t>
            </a:r>
          </a:p>
          <a:p>
            <a:r>
              <a:rPr lang="pt-BR" sz="1200" dirty="0"/>
              <a:t>Considerando essas informações e o conteúdo estudado sobre análise ambiental, analise as asserções a seguir e a relação proposta entre elas.</a:t>
            </a:r>
          </a:p>
          <a:p>
            <a:r>
              <a:rPr lang="pt-BR" sz="1200" dirty="0"/>
              <a:t>I. A forma como as pessoas e a empresa enfrentam as mudanças organizacionais está relacionada à forma de cultura organizacional da empresa, por isso, podemos falar que se refere a uma análise do ambiente interno.</a:t>
            </a:r>
          </a:p>
          <a:p>
            <a:r>
              <a:rPr lang="pt-BR" sz="1200" dirty="0"/>
              <a:t>Porque:</a:t>
            </a:r>
          </a:p>
          <a:p>
            <a:r>
              <a:rPr lang="pt-BR" sz="1200" dirty="0"/>
              <a:t>II. Olhar para fora da empresa e analisar o que está ocorrendo por meio de uma análise do ambiente interno pode ajudar a organizar e a lidar melhor com as </a:t>
            </a:r>
            <a:r>
              <a:rPr lang="pt-BR" sz="1200" dirty="0" smtClean="0"/>
              <a:t>incertezas. A </a:t>
            </a:r>
            <a:r>
              <a:rPr lang="pt-BR" sz="1200" dirty="0"/>
              <a:t>seguir, assinale a opção correta.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736" y="5673080"/>
            <a:ext cx="4509412" cy="12875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24" y="7689304"/>
            <a:ext cx="5676294" cy="4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O McDonald’s tem buscado um cardápio mais saudável e diferenciado, não utilizado em sua rede de fast-food. De alguns anos para cá, a rede de restaurantes, que tinha como know how a elaboração de diversos tipos de sanduíches, incluindo frituras e refrigerantes, para refeições rápidas, vem apresentando opções mais saudáveis. Atualmente, é possível encontrar variações de pratos, como saladas, frutas e iogurtes para as crianças, além de algumas opções vegetarianas de sanduiches, como por exemplo, o McVeggie e o Duplo Veggie, lançados no ano de 2018.</a:t>
            </a:r>
          </a:p>
          <a:p>
            <a:r>
              <a:rPr lang="pt-BR" sz="1200" dirty="0"/>
              <a:t>Considerando essas informações e o conteúdo estudado sobre análise de mercado, analise as afirmativas a seguir e assinale V para a(s) verdadeira(s) e F para a(s) falsa(s).</a:t>
            </a:r>
          </a:p>
          <a:p>
            <a:r>
              <a:rPr lang="pt-BR" sz="1200" dirty="0"/>
              <a:t>( ) O McDonald’s levou em consideração os hábitos de seus consumidores, bem como as mudanças no segmento de fastfood, e buscou inovar e criar produtos que atendessem esta demanda.</a:t>
            </a:r>
          </a:p>
          <a:p>
            <a:r>
              <a:rPr lang="pt-BR" sz="1200" dirty="0"/>
              <a:t>( ) O perfil dos consumidores devem estar relacionados com os objetivos da empresa dentro do planejamento estratégico.</a:t>
            </a:r>
          </a:p>
          <a:p>
            <a:r>
              <a:rPr lang="pt-BR" sz="1200" dirty="0"/>
              <a:t>( ) Os pontos fracos são dificuldades que o ambiente externo oferece à organização como, por exemplo, o hábito dos consumidores.</a:t>
            </a:r>
          </a:p>
          <a:p>
            <a:r>
              <a:rPr lang="pt-BR" sz="1200" dirty="0"/>
              <a:t>( ) A estratégia do McDonad´s está alinhada ao entendimento de que o hábito dos consumidores deve ser uma das características/necessidades de seu público-alvo que deve ser atendida.</a:t>
            </a:r>
          </a:p>
          <a:p>
            <a:r>
              <a:rPr lang="pt-BR" sz="1200" dirty="0"/>
              <a:t>Agora, assinale a alternativa que apresenta a sequência correta: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791" y="6177136"/>
            <a:ext cx="1120438" cy="80793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992" y="6177136"/>
            <a:ext cx="1080120" cy="8079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931" y="7750769"/>
            <a:ext cx="1109655" cy="3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4163980531"/>
              </p:ext>
            </p:extLst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upo 23"/>
          <p:cNvGrpSpPr/>
          <p:nvPr/>
        </p:nvGrpSpPr>
        <p:grpSpPr>
          <a:xfrm>
            <a:off x="345068" y="1804022"/>
            <a:ext cx="6063113" cy="548692"/>
            <a:chOff x="348267" y="1928692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7" y="19286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Para início de conversa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771" y="1977444"/>
              <a:ext cx="482949" cy="44648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45067" y="2451039"/>
            <a:ext cx="6063113" cy="548692"/>
            <a:chOff x="348266" y="2575709"/>
            <a:chExt cx="6063113" cy="548692"/>
          </a:xfrm>
        </p:grpSpPr>
        <p:sp>
          <p:nvSpPr>
            <p:cNvPr id="30" name="Retângulo de cantos arredondados 29"/>
            <p:cNvSpPr/>
            <p:nvPr/>
          </p:nvSpPr>
          <p:spPr>
            <a:xfrm>
              <a:off x="348266" y="25757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Orientação da disciplina</a:t>
              </a:r>
              <a:endParaRPr lang="pt-BR" dirty="0"/>
            </a:p>
          </p:txBody>
        </p:sp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10"/>
            <a:srcRect l="6321" t="6321" r="6320" b="6320"/>
            <a:stretch/>
          </p:blipFill>
          <p:spPr>
            <a:xfrm>
              <a:off x="401489" y="2597505"/>
              <a:ext cx="579239" cy="505099"/>
            </a:xfrm>
            <a:prstGeom prst="rect">
              <a:avLst/>
            </a:prstGeom>
          </p:spPr>
        </p:pic>
      </p:grpSp>
      <p:grpSp>
        <p:nvGrpSpPr>
          <p:cNvPr id="26" name="Grupo 25"/>
          <p:cNvGrpSpPr/>
          <p:nvPr/>
        </p:nvGrpSpPr>
        <p:grpSpPr>
          <a:xfrm>
            <a:off x="352291" y="3098822"/>
            <a:ext cx="6063113" cy="548692"/>
            <a:chOff x="355490" y="3223492"/>
            <a:chExt cx="6063113" cy="54869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55490" y="32234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Fique atento</a:t>
              </a:r>
              <a:endParaRPr lang="pt-BR" dirty="0"/>
            </a:p>
          </p:txBody>
        </p:sp>
        <p:pic>
          <p:nvPicPr>
            <p:cNvPr id="20" name="Imagem 19"/>
            <p:cNvPicPr>
              <a:picLocks noChangeAspect="1"/>
            </p:cNvPicPr>
            <p:nvPr/>
          </p:nvPicPr>
          <p:blipFill rotWithShape="1">
            <a:blip r:embed="rId11"/>
            <a:srcRect l="9375" t="7251" r="12500" b="8375"/>
            <a:stretch/>
          </p:blipFill>
          <p:spPr>
            <a:xfrm>
              <a:off x="395371" y="3242417"/>
              <a:ext cx="585357" cy="515040"/>
            </a:xfrm>
            <a:prstGeom prst="rect">
              <a:avLst/>
            </a:prstGeom>
          </p:spPr>
        </p:pic>
      </p:grpSp>
      <p:grpSp>
        <p:nvGrpSpPr>
          <p:cNvPr id="35" name="Grupo 34"/>
          <p:cNvGrpSpPr/>
          <p:nvPr/>
        </p:nvGrpSpPr>
        <p:grpSpPr>
          <a:xfrm>
            <a:off x="360026" y="3745839"/>
            <a:ext cx="6063113" cy="548692"/>
            <a:chOff x="363225" y="3870509"/>
            <a:chExt cx="6063113" cy="548692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363225" y="38705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Indicação de livro</a:t>
              </a:r>
              <a:endParaRPr lang="pt-BR" dirty="0"/>
            </a:p>
          </p:txBody>
        </p:sp>
        <p:pic>
          <p:nvPicPr>
            <p:cNvPr id="1030" name="Picture 6" descr="ícone Livros Livre de Ravenna 3D Icon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76" y="3919956"/>
              <a:ext cx="560452" cy="47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upo 35"/>
          <p:cNvGrpSpPr/>
          <p:nvPr/>
        </p:nvGrpSpPr>
        <p:grpSpPr>
          <a:xfrm>
            <a:off x="360026" y="4389010"/>
            <a:ext cx="6063113" cy="548692"/>
            <a:chOff x="363225" y="4513680"/>
            <a:chExt cx="6063113" cy="548692"/>
          </a:xfrm>
        </p:grpSpPr>
        <p:sp>
          <p:nvSpPr>
            <p:cNvPr id="33" name="Retângulo de cantos arredondados 32"/>
            <p:cNvSpPr/>
            <p:nvPr/>
          </p:nvSpPr>
          <p:spPr>
            <a:xfrm>
              <a:off x="363225" y="4513680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Palavras do professor</a:t>
              </a:r>
              <a:endParaRPr lang="pt-BR" dirty="0"/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13"/>
            <a:srcRect t="17852" b="15482"/>
            <a:stretch/>
          </p:blipFill>
          <p:spPr>
            <a:xfrm>
              <a:off x="444154" y="4532664"/>
              <a:ext cx="608582" cy="510724"/>
            </a:xfrm>
            <a:prstGeom prst="rect">
              <a:avLst/>
            </a:prstGeom>
          </p:spPr>
        </p:pic>
      </p:grpSp>
      <p:grpSp>
        <p:nvGrpSpPr>
          <p:cNvPr id="37" name="Grupo 36"/>
          <p:cNvGrpSpPr/>
          <p:nvPr/>
        </p:nvGrpSpPr>
        <p:grpSpPr>
          <a:xfrm>
            <a:off x="360027" y="5023908"/>
            <a:ext cx="6048154" cy="548692"/>
            <a:chOff x="363225" y="5148578"/>
            <a:chExt cx="6063113" cy="548692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363225" y="5148578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Veja o vídeo!</a:t>
              </a:r>
            </a:p>
          </p:txBody>
        </p:sp>
        <p:pic>
          <p:nvPicPr>
            <p:cNvPr id="1036" name="Picture 12" descr="Blue Video Play Icon PNG Transparent Background, Free Download #8030 -  FreeIcons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" t="5496" r="4274" b="2612"/>
            <a:stretch/>
          </p:blipFill>
          <p:spPr bwMode="auto">
            <a:xfrm>
              <a:off x="420276" y="5165512"/>
              <a:ext cx="632460" cy="53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upo 56"/>
          <p:cNvGrpSpPr/>
          <p:nvPr/>
        </p:nvGrpSpPr>
        <p:grpSpPr>
          <a:xfrm>
            <a:off x="371491" y="5659707"/>
            <a:ext cx="6036690" cy="548692"/>
            <a:chOff x="348266" y="5783476"/>
            <a:chExt cx="6063113" cy="548692"/>
          </a:xfrm>
        </p:grpSpPr>
        <p:sp>
          <p:nvSpPr>
            <p:cNvPr id="45" name="Retângulo de cantos arredondados 44"/>
            <p:cNvSpPr/>
            <p:nvPr/>
          </p:nvSpPr>
          <p:spPr>
            <a:xfrm>
              <a:off x="348266" y="5783476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Subcategoria</a:t>
              </a:r>
            </a:p>
          </p:txBody>
        </p:sp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9966" y="5815842"/>
              <a:ext cx="657365" cy="504056"/>
            </a:xfrm>
            <a:prstGeom prst="rect">
              <a:avLst/>
            </a:prstGeom>
          </p:spPr>
        </p:pic>
      </p:grpSp>
      <p:pic>
        <p:nvPicPr>
          <p:cNvPr id="41" name="Imagem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9209" y="1063745"/>
            <a:ext cx="515975" cy="522741"/>
          </a:xfrm>
          <a:prstGeom prst="rect">
            <a:avLst/>
          </a:prstGeom>
        </p:spPr>
      </p:pic>
      <p:grpSp>
        <p:nvGrpSpPr>
          <p:cNvPr id="48" name="Grupo 47"/>
          <p:cNvGrpSpPr/>
          <p:nvPr/>
        </p:nvGrpSpPr>
        <p:grpSpPr>
          <a:xfrm>
            <a:off x="371491" y="6277092"/>
            <a:ext cx="6036690" cy="548692"/>
            <a:chOff x="348266" y="6407663"/>
            <a:chExt cx="6063113" cy="548692"/>
          </a:xfrm>
        </p:grpSpPr>
        <p:sp>
          <p:nvSpPr>
            <p:cNvPr id="53" name="Retângulo de cantos arredondados 52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Assunto</a:t>
              </a:r>
              <a:endParaRPr lang="pt-BR" dirty="0"/>
            </a:p>
          </p:txBody>
        </p:sp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pic>
        <p:nvPicPr>
          <p:cNvPr id="51" name="Imagem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80883" y="1063745"/>
            <a:ext cx="524519" cy="522741"/>
          </a:xfrm>
          <a:prstGeom prst="rect">
            <a:avLst/>
          </a:prstGeom>
        </p:spPr>
      </p:pic>
      <p:grpSp>
        <p:nvGrpSpPr>
          <p:cNvPr id="73" name="Grupo 72"/>
          <p:cNvGrpSpPr/>
          <p:nvPr/>
        </p:nvGrpSpPr>
        <p:grpSpPr>
          <a:xfrm>
            <a:off x="389625" y="8197808"/>
            <a:ext cx="2808917" cy="380115"/>
            <a:chOff x="345069" y="7031145"/>
            <a:chExt cx="3011924" cy="560962"/>
          </a:xfrm>
        </p:grpSpPr>
        <p:sp>
          <p:nvSpPr>
            <p:cNvPr id="74" name="Retângulo de cantos arredondados 73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 de cantos arredondados 74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Categoria</a:t>
              </a:r>
            </a:p>
          </p:txBody>
        </p:sp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grpSp>
        <p:nvGrpSpPr>
          <p:cNvPr id="77" name="Grupo 76"/>
          <p:cNvGrpSpPr/>
          <p:nvPr/>
        </p:nvGrpSpPr>
        <p:grpSpPr>
          <a:xfrm>
            <a:off x="3238461" y="8198600"/>
            <a:ext cx="3062325" cy="371010"/>
            <a:chOff x="294667" y="1095777"/>
            <a:chExt cx="3206342" cy="560962"/>
          </a:xfrm>
        </p:grpSpPr>
        <p:sp>
          <p:nvSpPr>
            <p:cNvPr id="78" name="Retângulo de cantos arredondados 77"/>
            <p:cNvSpPr/>
            <p:nvPr/>
          </p:nvSpPr>
          <p:spPr>
            <a:xfrm>
              <a:off x="294667" y="1108047"/>
              <a:ext cx="3206342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Retângulo de cantos arredondados 78"/>
            <p:cNvSpPr/>
            <p:nvPr/>
          </p:nvSpPr>
          <p:spPr>
            <a:xfrm>
              <a:off x="1062116" y="1095777"/>
              <a:ext cx="2366884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Subcategoria</a:t>
              </a:r>
              <a:endParaRPr lang="pt-BR" dirty="0"/>
            </a:p>
          </p:txBody>
        </p:sp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9709" y="1123843"/>
              <a:ext cx="657365" cy="504056"/>
            </a:xfrm>
            <a:prstGeom prst="rect">
              <a:avLst/>
            </a:prstGeom>
          </p:spPr>
        </p:pic>
      </p:grpSp>
      <p:grpSp>
        <p:nvGrpSpPr>
          <p:cNvPr id="3" name="Grupo 2"/>
          <p:cNvGrpSpPr/>
          <p:nvPr/>
        </p:nvGrpSpPr>
        <p:grpSpPr>
          <a:xfrm>
            <a:off x="355739" y="6931573"/>
            <a:ext cx="6052441" cy="548692"/>
            <a:chOff x="345068" y="8108785"/>
            <a:chExt cx="6063113" cy="548692"/>
          </a:xfrm>
        </p:grpSpPr>
        <p:sp>
          <p:nvSpPr>
            <p:cNvPr id="58" name="Retângulo de cantos arredondados 57"/>
            <p:cNvSpPr/>
            <p:nvPr/>
          </p:nvSpPr>
          <p:spPr>
            <a:xfrm>
              <a:off x="345068" y="8108785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Exemplo(s</a:t>
              </a:r>
              <a:r>
                <a:rPr lang="pt-BR" dirty="0" smtClean="0"/>
                <a:t>)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0276" y="8121353"/>
              <a:ext cx="662014" cy="504056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378577" y="7574744"/>
            <a:ext cx="6029604" cy="548692"/>
            <a:chOff x="378577" y="7574744"/>
            <a:chExt cx="6029604" cy="548692"/>
          </a:xfrm>
        </p:grpSpPr>
        <p:sp>
          <p:nvSpPr>
            <p:cNvPr id="63" name="Retângulo de cantos arredondados 62"/>
            <p:cNvSpPr/>
            <p:nvPr/>
          </p:nvSpPr>
          <p:spPr>
            <a:xfrm>
              <a:off x="378577" y="7574744"/>
              <a:ext cx="602960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Fica a dica</a:t>
              </a:r>
              <a:endParaRPr lang="pt-BR" dirty="0"/>
            </a:p>
          </p:txBody>
        </p:sp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2700" y="7586053"/>
              <a:ext cx="806181" cy="525499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369109" y="8660609"/>
            <a:ext cx="6054030" cy="569643"/>
            <a:chOff x="285728" y="1518382"/>
            <a:chExt cx="6239616" cy="569643"/>
          </a:xfrm>
        </p:grpSpPr>
        <p:sp>
          <p:nvSpPr>
            <p:cNvPr id="52" name="Retângulo de cantos arredondados 51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54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Cruz 55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ruz 5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1" name="Retângulo 6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4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679013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“Dois bons exemplos de empresas que falharam no processo de mudança são a Blockbuster e Blackberry. Em ambos os casos, essas empresas, além de não serem capazes de perceber as mudanças de contexto, não foram capazes de inovar em relação ao novo ambiente. A falta de capacidade resultou na ruína de empresas que já comandaram o mercado na qual estavam inseridas. Isso evidencia a importância de estarem sempre buscando o novo, olhar para o mercado, analisar os concorrentes, necessidade dos clientes! Para entender como gerir o processo de implementação de mudança empresarial é necessário entender o que de fato são estas mudanças e quais são as motivações</a:t>
            </a:r>
            <a:r>
              <a:rPr lang="pt-BR" sz="1200" dirty="0" smtClean="0"/>
              <a:t>.”</a:t>
            </a:r>
          </a:p>
          <a:p>
            <a:r>
              <a:rPr lang="pt-BR" sz="1200" dirty="0"/>
              <a:t>Considerando essas informações e o conteúdo estudado sobre planejamento estratégico e análise SWOT, analise as afirmativas a seguir e assinale V para a(s) verdadeira(s) e F para a(s) falsa(s).</a:t>
            </a:r>
          </a:p>
          <a:p>
            <a:r>
              <a:rPr lang="pt-BR" sz="1200" dirty="0"/>
              <a:t>I. ( ) As empresas optam pelo planejamento estratégico para responderem de forma rápida e qualitativa às necessidades de mercado.</a:t>
            </a:r>
          </a:p>
          <a:p>
            <a:r>
              <a:rPr lang="pt-BR" sz="1200" dirty="0"/>
              <a:t>II. ( ) As empresas que não se preparam para mudar sempre correm o risco de ficarem para trás, obtendo uma desvantagem competitiva.</a:t>
            </a:r>
          </a:p>
          <a:p>
            <a:r>
              <a:rPr lang="pt-BR" sz="1200" dirty="0"/>
              <a:t>III. ( ) A busca por mudanças organizacionais pode promover um processo de desgaste físico e mental nos colaboradores da empresa.</a:t>
            </a:r>
          </a:p>
          <a:p>
            <a:r>
              <a:rPr lang="pt-BR" sz="1200" dirty="0"/>
              <a:t>IV. ( ) a empresa pode ter decisões mais flexíveis ou rígidas e o impacto do resultado dessas decisões podem trazer resultados tanto positivos quanto negativos.</a:t>
            </a:r>
          </a:p>
          <a:p>
            <a:r>
              <a:rPr lang="pt-BR" sz="1200" dirty="0"/>
              <a:t>V. ( ) A matriz SWOT pode auxiliar a empresa a se antecipar as mudanças de mercado.</a:t>
            </a:r>
          </a:p>
          <a:p>
            <a:r>
              <a:rPr lang="pt-BR" sz="1200" dirty="0"/>
              <a:t>Está correto apenas o que se afirma em: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/>
            </a:r>
            <a:br>
              <a:rPr lang="pt-BR" sz="1200" dirty="0"/>
            </a:br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249" y="6413832"/>
            <a:ext cx="963693" cy="58437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8840" y="6413833"/>
            <a:ext cx="979287" cy="58437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269" y="7788868"/>
            <a:ext cx="1076318" cy="3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8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Com a dinâmica de mercado e grande competitividade, as empresas precisam estar atentas a muitas informações, principalmente ao que se refere ao comportamento do consumidor, caso queiram estar à frente de suas concorrentes. Assim, poderão agir de modo a obter vantagem competitiva e aumentar seu market share (participação de mercado).</a:t>
            </a:r>
          </a:p>
          <a:p>
            <a:r>
              <a:rPr lang="pt-BR" sz="1200" dirty="0"/>
              <a:t>Considerando essas informações e o conteúdo estudado sobre planejamento estratégico, pode-se afirmar que ele é importante para o desempenho positivo da empresa, porque: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/>
            </a:r>
            <a:br>
              <a:rPr lang="pt-BR" sz="1200" dirty="0"/>
            </a:br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16" y="4304928"/>
            <a:ext cx="4897611" cy="2187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36" y="7799676"/>
            <a:ext cx="5351380" cy="5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7185248"/>
            <a:ext cx="6023590" cy="2370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285728" y="1440677"/>
            <a:ext cx="6023590" cy="569643"/>
            <a:chOff x="285728" y="1518382"/>
            <a:chExt cx="6239616" cy="569643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2018634"/>
            <a:ext cx="6023591" cy="50225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“Hoje, ter uma boa ideia e desenvolver um bom plano de negócios é apenas o primeiro passo que uma empresa deve fazer para ter sucesso em seu segmento. Em um mundo altamente competitivo, é importante ir além e se posicionar sempre à frente da concorrência – o que significa saber utilizar os dados a favor com o atual cenário de conectividade. Por conta disso, uma das primeiras estratégias utilizadas por empreendedores compreende justamente o armazenamento de informações relevantes para a organização e que podem oferecer insights importantes no futuro.</a:t>
            </a:r>
          </a:p>
          <a:p>
            <a:r>
              <a:rPr lang="pt-BR" sz="1200" dirty="0"/>
              <a:t>Fonte: ALBUQUERQUE, R. Como a inteligência de dados pode ajudar a sua empresa a ficar mais competitiva. 2019. Disponível em:</a:t>
            </a:r>
          </a:p>
          <a:p>
            <a:r>
              <a:rPr lang="pt-BR" sz="1200" dirty="0"/>
              <a:t>Considerando essas informações e o conteúdo estudado sobre análise de mercado, analise as afirmativas a seguir.</a:t>
            </a:r>
          </a:p>
          <a:p>
            <a:r>
              <a:rPr lang="pt-BR" sz="1200" dirty="0"/>
              <a:t>I. O armazenamento de informações relevantes para a organização permite que a empresa desenvolva estratégias assertivas de ação no mercado obtendo vantagem competitiva.</a:t>
            </a:r>
          </a:p>
          <a:p>
            <a:r>
              <a:rPr lang="pt-BR" sz="1200" dirty="0"/>
              <a:t>II. A obtenção de dados importantes para a empresa permite que o processo de inteligência competitiva desenvolva ações antecipadas com o objetivo que se pretende atingir.</a:t>
            </a:r>
          </a:p>
          <a:p>
            <a:r>
              <a:rPr lang="pt-BR" sz="1200" dirty="0"/>
              <a:t>III. Estratégias competitivas devem ser direcionadas para atingir novos clientes.</a:t>
            </a:r>
          </a:p>
          <a:p>
            <a:r>
              <a:rPr lang="pt-BR" sz="1200" dirty="0"/>
              <a:t>IV. Quanto mais informações, melhor para a empresa, para que se possa analisar e perceber todas as possibilidades antes de tomar uma decisão.</a:t>
            </a:r>
          </a:p>
          <a:p>
            <a:r>
              <a:rPr lang="pt-BR" sz="1200" dirty="0"/>
              <a:t>Está correto apenas o que se afirma em:</a:t>
            </a:r>
          </a:p>
          <a:p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/>
            </a:r>
            <a:br>
              <a:rPr lang="pt-BR" sz="1200" dirty="0"/>
            </a:br>
            <a:endParaRPr lang="pt-BR" sz="1200" dirty="0" smtClean="0"/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Exercícios</a:t>
              </a:r>
              <a:endParaRPr lang="pt-BR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grpSp>
        <p:nvGrpSpPr>
          <p:cNvPr id="38" name="Grupo 37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9" name="Retângulo de cantos arredondados 38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Definição</a:t>
              </a:r>
              <a:endParaRPr lang="pt-BR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78" y="6325913"/>
            <a:ext cx="876584" cy="6605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954" y="6322827"/>
            <a:ext cx="870411" cy="66361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825" y="7833320"/>
            <a:ext cx="1188999" cy="28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Resultado de imagem para Planejamento estratég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513003"/>
            <a:ext cx="5099963" cy="31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Fim</a:t>
            </a: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6321152"/>
            <a:ext cx="1643074" cy="2286016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3" y="72430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2" name="Cruz 1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ruz 1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Retângulo 1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2" name="Cruz 21"/>
          <p:cNvSpPr/>
          <p:nvPr/>
        </p:nvSpPr>
        <p:spPr>
          <a:xfrm>
            <a:off x="4378214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3794740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3283136" y="6321152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5" name="Retângulo 24"/>
          <p:cNvSpPr/>
          <p:nvPr/>
        </p:nvSpPr>
        <p:spPr>
          <a:xfrm>
            <a:off x="4789317" y="6321152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pic>
        <p:nvPicPr>
          <p:cNvPr id="28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4065637" y="1197556"/>
            <a:ext cx="306017" cy="2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4299366" y="1111420"/>
            <a:ext cx="17203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smtClean="0"/>
              <a:t>Baixe este projeto em Java no Github.</a:t>
            </a:r>
            <a:endParaRPr lang="pt-BR" sz="1300"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827" y="2017017"/>
            <a:ext cx="761447" cy="5791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5" name="Retângulo 34"/>
          <p:cNvSpPr/>
          <p:nvPr/>
        </p:nvSpPr>
        <p:spPr>
          <a:xfrm>
            <a:off x="5445343" y="2310504"/>
            <a:ext cx="109138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600" b="1" dirty="0" smtClean="0"/>
              <a:t>3</a:t>
            </a:r>
            <a:endParaRPr lang="pt-BR" sz="9600" dirty="0"/>
          </a:p>
        </p:txBody>
      </p:sp>
      <p:sp>
        <p:nvSpPr>
          <p:cNvPr id="36" name="Retângulo 35"/>
          <p:cNvSpPr/>
          <p:nvPr/>
        </p:nvSpPr>
        <p:spPr>
          <a:xfrm>
            <a:off x="5562817" y="2591473"/>
            <a:ext cx="785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PARTE</a:t>
            </a:r>
            <a:endParaRPr lang="pt-BR" dirty="0"/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6824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1" name="Retângulo de cantos arredondados 20"/>
          <p:cNvSpPr/>
          <p:nvPr/>
        </p:nvSpPr>
        <p:spPr>
          <a:xfrm>
            <a:off x="384070" y="2373489"/>
            <a:ext cx="6063113" cy="53158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endParaRPr lang="pt-BR" sz="1400" dirty="0"/>
          </a:p>
        </p:txBody>
      </p:sp>
      <p:sp>
        <p:nvSpPr>
          <p:cNvPr id="28" name="Cruz 27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ruz 2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1" name="Retângulo 3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4146114474"/>
              </p:ext>
            </p:extLst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384069" y="1820113"/>
            <a:ext cx="6063113" cy="548692"/>
            <a:chOff x="363225" y="3870509"/>
            <a:chExt cx="6063113" cy="548692"/>
          </a:xfrm>
        </p:grpSpPr>
        <p:sp>
          <p:nvSpPr>
            <p:cNvPr id="35" name="Retângulo de cantos arredondados 34"/>
            <p:cNvSpPr/>
            <p:nvPr/>
          </p:nvSpPr>
          <p:spPr>
            <a:xfrm>
              <a:off x="363225" y="38705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Indicação de livro</a:t>
              </a:r>
              <a:endParaRPr lang="pt-BR" dirty="0"/>
            </a:p>
          </p:txBody>
        </p:sp>
        <p:pic>
          <p:nvPicPr>
            <p:cNvPr id="36" name="Picture 6" descr="ícone Livros Livre de Ravenna 3D Icon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76" y="3919956"/>
              <a:ext cx="560452" cy="47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/>
          <p:cNvSpPr/>
          <p:nvPr/>
        </p:nvSpPr>
        <p:spPr>
          <a:xfrm>
            <a:off x="934489" y="2426471"/>
            <a:ext cx="50450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2000" b="1" dirty="0" smtClean="0">
                <a:solidFill>
                  <a:srgbClr val="333333"/>
                </a:solidFill>
                <a:latin typeface="inherit"/>
              </a:rPr>
              <a:t>Título:</a:t>
            </a:r>
            <a:r>
              <a:rPr lang="pt-BR" dirty="0" smtClean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2000" dirty="0">
                <a:solidFill>
                  <a:srgbClr val="333333"/>
                </a:solidFill>
                <a:latin typeface="Poppins"/>
              </a:rPr>
              <a:t>Empreendedorismo </a:t>
            </a:r>
            <a:endParaRPr lang="pt-BR" sz="20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01766" y="3004099"/>
            <a:ext cx="2606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400" b="1" dirty="0" smtClean="0">
                <a:solidFill>
                  <a:srgbClr val="333333"/>
                </a:solidFill>
                <a:latin typeface="inherit"/>
              </a:rPr>
              <a:t>Autor: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Robert D. Hisrich</a:t>
            </a:r>
            <a:endParaRPr lang="pt-BR" sz="14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802750" y="4138790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1400" b="1" dirty="0">
                <a:solidFill>
                  <a:srgbClr val="333333"/>
                </a:solidFill>
                <a:latin typeface="inherit"/>
              </a:rPr>
              <a:t>Data: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 smtClean="0">
                <a:solidFill>
                  <a:srgbClr val="333333"/>
                </a:solidFill>
                <a:latin typeface="Poppins"/>
              </a:rPr>
              <a:t>20/02/2014</a:t>
            </a:r>
            <a:endParaRPr lang="pt-BR" sz="14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797151" y="4634834"/>
            <a:ext cx="1880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b="1" dirty="0">
                <a:solidFill>
                  <a:srgbClr val="333333"/>
                </a:solidFill>
                <a:latin typeface="Poppins"/>
              </a:rPr>
              <a:t>Tipo: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 smtClean="0">
                <a:solidFill>
                  <a:srgbClr val="333333"/>
                </a:solidFill>
                <a:latin typeface="Poppins"/>
              </a:rPr>
              <a:t>Livro impresso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endParaRPr lang="pt-BR" sz="1400" dirty="0"/>
          </a:p>
        </p:txBody>
      </p:sp>
      <p:sp>
        <p:nvSpPr>
          <p:cNvPr id="8" name="Retângulo 7"/>
          <p:cNvSpPr/>
          <p:nvPr/>
        </p:nvSpPr>
        <p:spPr>
          <a:xfrm>
            <a:off x="787792" y="7332093"/>
            <a:ext cx="52892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 smtClean="0">
                <a:latin typeface="Poppins"/>
              </a:rPr>
              <a:t>https</a:t>
            </a:r>
            <a:r>
              <a:rPr lang="pt-BR" sz="1100" dirty="0">
                <a:latin typeface="Poppins"/>
              </a:rPr>
              <a:t>://www.amazon.com.br/Empreendedorismo-Robert-D-Hisrich/dp/8580553326</a:t>
            </a:r>
            <a:endParaRPr lang="pt-BR" sz="11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  <p:pic>
        <p:nvPicPr>
          <p:cNvPr id="1026" name="Picture 2" descr="https://images-na.ssl-images-amazon.com/images/I/41HDkMyAiZL._SX370_BO1,204,203,200_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31" y="2859617"/>
            <a:ext cx="3262920" cy="43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4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pSp>
        <p:nvGrpSpPr>
          <p:cNvPr id="2" name="Grupo 1"/>
          <p:cNvGrpSpPr/>
          <p:nvPr/>
        </p:nvGrpSpPr>
        <p:grpSpPr>
          <a:xfrm>
            <a:off x="377263" y="1784648"/>
            <a:ext cx="6083295" cy="548692"/>
            <a:chOff x="348267" y="1928692"/>
            <a:chExt cx="6063113" cy="548692"/>
          </a:xfrm>
        </p:grpSpPr>
        <p:sp>
          <p:nvSpPr>
            <p:cNvPr id="14" name="Retângulo de cantos arredondados 13"/>
            <p:cNvSpPr/>
            <p:nvPr/>
          </p:nvSpPr>
          <p:spPr>
            <a:xfrm>
              <a:off x="348267" y="19286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Para início de conversa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71" y="1977444"/>
              <a:ext cx="482949" cy="446489"/>
            </a:xfrm>
            <a:prstGeom prst="rect">
              <a:avLst/>
            </a:prstGeom>
          </p:spPr>
        </p:pic>
      </p:grpSp>
      <p:sp>
        <p:nvSpPr>
          <p:cNvPr id="21" name="Retângulo de cantos arredondados 20"/>
          <p:cNvSpPr/>
          <p:nvPr/>
        </p:nvSpPr>
        <p:spPr>
          <a:xfrm>
            <a:off x="384070" y="2336145"/>
            <a:ext cx="6063113" cy="15367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Vamos começar a </a:t>
            </a:r>
            <a:r>
              <a:rPr lang="pt-BR" sz="1400" dirty="0" smtClean="0"/>
              <a:t>construção do conhecimento </a:t>
            </a:r>
            <a:r>
              <a:rPr lang="pt-BR" sz="1400" dirty="0"/>
              <a:t>neste oceano de letras, sílabas, palavras, frases e versos que bem estruturados produzem e </a:t>
            </a:r>
            <a:r>
              <a:rPr lang="pt-BR" sz="1400" dirty="0" smtClean="0"/>
              <a:t>transmitem </a:t>
            </a:r>
            <a:r>
              <a:rPr lang="pt-BR" sz="1400" dirty="0"/>
              <a:t>conhecimento.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Para aprender, uma boa leitura ou várias até fixar o que foi lido é o primeiro passo no mundo do conhecimento. O segundo passo é a resolução dos exercícios escritos à mão e no mesmo dia estudado.</a:t>
            </a:r>
          </a:p>
        </p:txBody>
      </p:sp>
      <p:sp>
        <p:nvSpPr>
          <p:cNvPr id="29" name="Retângulo de cantos arredondados 28"/>
          <p:cNvSpPr/>
          <p:nvPr/>
        </p:nvSpPr>
        <p:spPr>
          <a:xfrm>
            <a:off x="377263" y="4576794"/>
            <a:ext cx="6063113" cy="49847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pt-BR" sz="1400" dirty="0" smtClean="0"/>
              <a:t>Nesta disciplina ou qualquer outra, você precisa absorver o que estuda.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Por isso após você estudar </a:t>
            </a:r>
            <a:r>
              <a:rPr lang="pt-BR" sz="1400" dirty="0" smtClean="0"/>
              <a:t>todo ou parte do </a:t>
            </a:r>
            <a:r>
              <a:rPr lang="pt-BR" sz="1400" dirty="0"/>
              <a:t>conteúdo desta disciplina, resolva os </a:t>
            </a:r>
            <a:r>
              <a:rPr lang="pt-BR" sz="1400" dirty="0" smtClean="0"/>
              <a:t>exercícios ou crie alguns você mesmo com suas anotações.</a:t>
            </a:r>
            <a:endParaRPr lang="pt-BR" sz="1400" dirty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Lembrando que o estudo é feito após assistir a aula, assistir a aula não é estudar.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Todo conteúdo após estudado é necessário ser feito a resolução dos exercícios para poder fixar o conhecimento.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No entanto os exercícios tem de serem escritos e resolvidos no caderno à mão, após o estudo do conteúdo e no mesmo dia.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Caso se interesse mais sobre estas táticas condicionadas a nós seres humanos criadas, desenvolvidas e aperfeiçoadas durante décadas, assista a palestra do gênio e super.:</a:t>
            </a:r>
          </a:p>
          <a:p>
            <a:pPr algn="just"/>
            <a:endParaRPr lang="pt-BR" sz="1400" dirty="0" smtClean="0"/>
          </a:p>
          <a:p>
            <a:pPr algn="just"/>
            <a:r>
              <a:rPr lang="pt-BR" sz="1400" b="1" dirty="0"/>
              <a:t>Prof Pierluigi Piazzi </a:t>
            </a:r>
            <a:endParaRPr lang="pt-BR" sz="1400" b="1" dirty="0" smtClean="0"/>
          </a:p>
          <a:p>
            <a:pPr algn="just"/>
            <a:endParaRPr lang="pt-BR" sz="1400" b="1" dirty="0"/>
          </a:p>
          <a:p>
            <a:pPr algn="just"/>
            <a:r>
              <a:rPr lang="pt-BR" sz="1400" b="1" dirty="0" smtClean="0">
                <a:hlinkClick r:id="rId5"/>
              </a:rPr>
              <a:t>Link:</a:t>
            </a:r>
            <a:r>
              <a:rPr lang="pt-BR" sz="1400" b="1" dirty="0"/>
              <a:t> </a:t>
            </a:r>
            <a:r>
              <a:rPr lang="pt-BR" sz="1400" b="1" dirty="0" smtClean="0"/>
              <a:t>https</a:t>
            </a:r>
            <a:r>
              <a:rPr lang="pt-BR" sz="1400" b="1" dirty="0"/>
              <a:t>://www.youtube.com/watch?v=BoMmj_Xt-pk</a:t>
            </a:r>
          </a:p>
          <a:p>
            <a:pPr algn="just"/>
            <a:r>
              <a:rPr lang="pt-BR" sz="1400" dirty="0" smtClean="0"/>
              <a:t>  </a:t>
            </a:r>
            <a:endParaRPr lang="pt-BR" sz="1400" dirty="0"/>
          </a:p>
        </p:txBody>
      </p:sp>
      <p:grpSp>
        <p:nvGrpSpPr>
          <p:cNvPr id="26" name="Grupo 25"/>
          <p:cNvGrpSpPr/>
          <p:nvPr/>
        </p:nvGrpSpPr>
        <p:grpSpPr>
          <a:xfrm>
            <a:off x="384069" y="4016896"/>
            <a:ext cx="6063113" cy="548692"/>
            <a:chOff x="348266" y="2575709"/>
            <a:chExt cx="6063113" cy="548692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48266" y="25757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Orientação da disciplina</a:t>
              </a:r>
              <a:endParaRPr lang="pt-BR" dirty="0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 rotWithShape="1">
            <a:blip r:embed="rId6"/>
            <a:srcRect l="6321" t="6321" r="6320" b="6320"/>
            <a:stretch/>
          </p:blipFill>
          <p:spPr>
            <a:xfrm>
              <a:off x="401489" y="2597505"/>
              <a:ext cx="579239" cy="505099"/>
            </a:xfrm>
            <a:prstGeom prst="rect">
              <a:avLst/>
            </a:prstGeom>
          </p:spPr>
        </p:pic>
      </p:grpSp>
      <p:sp>
        <p:nvSpPr>
          <p:cNvPr id="31" name="Cruz 30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ruz 3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4" name="Retângulo 33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23" name="Diagrama 22"/>
          <p:cNvGraphicFramePr/>
          <p:nvPr>
            <p:extLst/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Título 1"/>
          <p:cNvSpPr txBox="1">
            <a:spLocks/>
          </p:cNvSpPr>
          <p:nvPr/>
        </p:nvSpPr>
        <p:spPr>
          <a:xfrm>
            <a:off x="1484784" y="0"/>
            <a:ext cx="3944480" cy="1000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Empreendedorismo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6205003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57332</TotalTime>
  <Words>6247</Words>
  <Application>Microsoft Office PowerPoint</Application>
  <PresentationFormat>Papel A4 (210 x 297 mm)</PresentationFormat>
  <Paragraphs>1363</Paragraphs>
  <Slides>73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8" baseType="lpstr">
      <vt:lpstr>Arial</vt:lpstr>
      <vt:lpstr>Calibri</vt:lpstr>
      <vt:lpstr>inherit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Livro/Vídeo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Java</dc:title>
  <dc:creator>Estoque</dc:creator>
  <cp:lastModifiedBy>germany</cp:lastModifiedBy>
  <cp:revision>1339</cp:revision>
  <dcterms:created xsi:type="dcterms:W3CDTF">2017-12-01T19:46:48Z</dcterms:created>
  <dcterms:modified xsi:type="dcterms:W3CDTF">2021-02-19T23:38:24Z</dcterms:modified>
</cp:coreProperties>
</file>